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858000" cx="9144000"/>
  <p:notesSz cx="7010400" cy="9236075"/>
  <p:embeddedFontLst>
    <p:embeddedFont>
      <p:font typeface="Tahoma"/>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C03C90C0-8231-4F6E-8D8F-669BDB3F10E2}">
  <a:tblStyle styleId="{C03C90C0-8231-4F6E-8D8F-669BDB3F10E2}"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Tahoma-bold.fntdata"/><Relationship Id="rId25" Type="http://schemas.openxmlformats.org/officeDocument/2006/relationships/slide" Target="slides/slide20.xml"/><Relationship Id="rId47" Type="http://schemas.openxmlformats.org/officeDocument/2006/relationships/font" Target="fonts/Tahoma-regular.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7839" cy="461804"/>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970937" y="0"/>
            <a:ext cx="3037839" cy="461804"/>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701039" y="4387135"/>
            <a:ext cx="5608319" cy="4156234"/>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772667"/>
            <a:ext cx="3037839" cy="461804"/>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 name="Shape 16"/>
        <p:cNvGrpSpPr/>
        <p:nvPr/>
      </p:nvGrpSpPr>
      <p:grpSpPr>
        <a:xfrm>
          <a:off x="0" y="0"/>
          <a:ext cx="0" cy="0"/>
          <a:chOff x="0" y="0"/>
          <a:chExt cx="0" cy="0"/>
        </a:xfrm>
      </p:grpSpPr>
      <p:sp>
        <p:nvSpPr>
          <p:cNvPr id="17" name="Shape 17"/>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
        <p:nvSpPr>
          <p:cNvPr id="18" name="Shape 18"/>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a:noFill/>
          </a:ln>
        </p:spPr>
      </p:sp>
      <p:sp>
        <p:nvSpPr>
          <p:cNvPr id="19" name="Shape 19"/>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9" name="Shape 89"/>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 of FTE’s: 58.  Almost half of our staff holds an advanced degree or is working toward one.</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8 JD’s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10 Master’s (3 MBA’s)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5 Master’s in Progress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1 PhD</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2 Doctoral candidates</a:t>
            </a:r>
          </a:p>
        </p:txBody>
      </p:sp>
      <p:sp>
        <p:nvSpPr>
          <p:cNvPr id="90" name="Shape 90"/>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7" name="Shape 97"/>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8" name="Shape 98"/>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701039" y="4387135"/>
            <a:ext cx="5608319" cy="4156234"/>
          </a:xfrm>
          <a:prstGeom prst="rect">
            <a:avLst/>
          </a:prstGeom>
        </p:spPr>
        <p:txBody>
          <a:bodyPr anchorCtr="0" anchor="t" bIns="91425" lIns="91425" rIns="91425" tIns="91425">
            <a:noAutofit/>
          </a:bodyPr>
          <a:lstStyle/>
          <a:p>
            <a:pPr lvl="0">
              <a:spcBef>
                <a:spcPts val="0"/>
              </a:spcBef>
              <a:buNone/>
            </a:pPr>
            <a:r>
              <a:t/>
            </a:r>
            <a:endParaRPr/>
          </a:p>
        </p:txBody>
      </p:sp>
      <p:sp>
        <p:nvSpPr>
          <p:cNvPr id="105" name="Shape 105"/>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2" name="Shape 112"/>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13" name="Shape 113"/>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1" name="Shape 121"/>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22" name="Shape 122"/>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0" name="Shape 130"/>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31" name="Shape 131"/>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8" name="Shape 138"/>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39" name="Shape 139"/>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7" name="Shape 147"/>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48" name="Shape 148"/>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6" name="Shape 156"/>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57" name="Shape 157"/>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4" name="Shape 164"/>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65" name="Shape 165"/>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 name="Shape 25"/>
        <p:cNvGrpSpPr/>
        <p:nvPr/>
      </p:nvGrpSpPr>
      <p:grpSpPr>
        <a:xfrm>
          <a:off x="0" y="0"/>
          <a:ext cx="0" cy="0"/>
          <a:chOff x="0" y="0"/>
          <a:chExt cx="0" cy="0"/>
        </a:xfrm>
      </p:grpSpPr>
      <p:sp>
        <p:nvSpPr>
          <p:cNvPr id="26" name="Shape 26"/>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a:noFill/>
          </a:ln>
        </p:spPr>
      </p:sp>
      <p:sp>
        <p:nvSpPr>
          <p:cNvPr id="27" name="Shape 27"/>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8" name="Shape 28"/>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2" name="Shape 172"/>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73" name="Shape 173"/>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701039" y="4387135"/>
            <a:ext cx="5608319" cy="4156234"/>
          </a:xfrm>
          <a:prstGeom prst="rect">
            <a:avLst/>
          </a:prstGeom>
        </p:spPr>
        <p:txBody>
          <a:bodyPr anchorCtr="0" anchor="t" bIns="91425" lIns="91425" rIns="91425" tIns="91425">
            <a:noAutofit/>
          </a:bodyPr>
          <a:lstStyle/>
          <a:p>
            <a:pPr lvl="0">
              <a:spcBef>
                <a:spcPts val="0"/>
              </a:spcBef>
              <a:buNone/>
            </a:pPr>
            <a:r>
              <a:t/>
            </a:r>
            <a:endParaRPr/>
          </a:p>
        </p:txBody>
      </p:sp>
      <p:sp>
        <p:nvSpPr>
          <p:cNvPr id="180" name="Shape 180"/>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7" name="Shape 187"/>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88" name="Shape 188"/>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5" name="Shape 195"/>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96" name="Shape 196"/>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3" name="Shape 203"/>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04" name="Shape 204"/>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1" name="Shape 211"/>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12" name="Shape 212"/>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9" name="Shape 219"/>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20" name="Shape 220"/>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7" name="Shape 227"/>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28" name="Shape 228"/>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5" name="Shape 235"/>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36" name="Shape 236"/>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3" name="Shape 243"/>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44" name="Shape 244"/>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a:noFill/>
          </a:ln>
        </p:spPr>
      </p:sp>
      <p:sp>
        <p:nvSpPr>
          <p:cNvPr id="35" name="Shape 35"/>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36" name="Shape 36"/>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1" name="Shape 251"/>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52" name="Shape 252"/>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0" name="Shape 260"/>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61" name="Shape 261"/>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8" name="Shape 268"/>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69" name="Shape 269"/>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701039" y="4387135"/>
            <a:ext cx="5608319" cy="4156234"/>
          </a:xfrm>
          <a:prstGeom prst="rect">
            <a:avLst/>
          </a:prstGeom>
        </p:spPr>
        <p:txBody>
          <a:bodyPr anchorCtr="0" anchor="t" bIns="91425" lIns="91425" rIns="91425" tIns="91425">
            <a:noAutofit/>
          </a:bodyPr>
          <a:lstStyle/>
          <a:p>
            <a:pPr lvl="0">
              <a:spcBef>
                <a:spcPts val="0"/>
              </a:spcBef>
              <a:buNone/>
            </a:pPr>
            <a:r>
              <a:t/>
            </a:r>
            <a:endParaRPr/>
          </a:p>
        </p:txBody>
      </p:sp>
      <p:sp>
        <p:nvSpPr>
          <p:cNvPr id="276" name="Shape 276"/>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3" name="Shape 283"/>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84" name="Shape 284"/>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1" name="Shape 291"/>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92" name="Shape 292"/>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9" name="Shape 299"/>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00" name="Shape 300"/>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7" name="Shape 307"/>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08" name="Shape 308"/>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5" name="Shape 315"/>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16" name="Shape 316"/>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3" name="Shape 323"/>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24" name="Shape 324"/>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 name="Shape 41"/>
        <p:cNvGrpSpPr/>
        <p:nvPr/>
      </p:nvGrpSpPr>
      <p:grpSpPr>
        <a:xfrm>
          <a:off x="0" y="0"/>
          <a:ext cx="0" cy="0"/>
          <a:chOff x="0" y="0"/>
          <a:chExt cx="0" cy="0"/>
        </a:xfrm>
      </p:grpSpPr>
      <p:sp>
        <p:nvSpPr>
          <p:cNvPr id="42" name="Shape 42"/>
          <p:cNvSpPr txBox="1"/>
          <p:nvPr>
            <p:ph idx="1" type="body"/>
          </p:nvPr>
        </p:nvSpPr>
        <p:spPr>
          <a:xfrm>
            <a:off x="701039" y="4387135"/>
            <a:ext cx="5608319" cy="4156234"/>
          </a:xfrm>
          <a:prstGeom prst="rect">
            <a:avLst/>
          </a:prstGeom>
        </p:spPr>
        <p:txBody>
          <a:bodyPr anchorCtr="0" anchor="t" bIns="91425" lIns="91425" rIns="91425" tIns="91425">
            <a:noAutofit/>
          </a:bodyPr>
          <a:lstStyle/>
          <a:p>
            <a:pPr lvl="0">
              <a:spcBef>
                <a:spcPts val="0"/>
              </a:spcBef>
              <a:buNone/>
            </a:pPr>
            <a:r>
              <a:t/>
            </a:r>
            <a:endParaRPr/>
          </a:p>
        </p:txBody>
      </p:sp>
      <p:sp>
        <p:nvSpPr>
          <p:cNvPr id="43" name="Shape 43"/>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701039" y="4387135"/>
            <a:ext cx="5608319" cy="4156234"/>
          </a:xfrm>
          <a:prstGeom prst="rect">
            <a:avLst/>
          </a:prstGeom>
        </p:spPr>
        <p:txBody>
          <a:bodyPr anchorCtr="0" anchor="t" bIns="91425" lIns="91425" rIns="91425" tIns="91425">
            <a:noAutofit/>
          </a:bodyPr>
          <a:lstStyle/>
          <a:p>
            <a:pPr lvl="0">
              <a:spcBef>
                <a:spcPts val="0"/>
              </a:spcBef>
              <a:buNone/>
            </a:pPr>
            <a:r>
              <a:t/>
            </a:r>
            <a:endParaRPr/>
          </a:p>
        </p:txBody>
      </p:sp>
      <p:sp>
        <p:nvSpPr>
          <p:cNvPr id="332" name="Shape 332"/>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a:noFill/>
          </a:ln>
        </p:spPr>
      </p:sp>
      <p:sp>
        <p:nvSpPr>
          <p:cNvPr id="340" name="Shape 340"/>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341" name="Shape 341"/>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txBox="1"/>
          <p:nvPr>
            <p:ph idx="1" type="body"/>
          </p:nvPr>
        </p:nvSpPr>
        <p:spPr>
          <a:xfrm>
            <a:off x="701039" y="4387135"/>
            <a:ext cx="5608319" cy="4156234"/>
          </a:xfrm>
          <a:prstGeom prst="rect">
            <a:avLst/>
          </a:prstGeom>
        </p:spPr>
        <p:txBody>
          <a:bodyPr anchorCtr="0" anchor="t" bIns="91425" lIns="91425" rIns="91425" tIns="91425">
            <a:noAutofit/>
          </a:bodyPr>
          <a:lstStyle/>
          <a:p>
            <a:pPr lvl="0">
              <a:spcBef>
                <a:spcPts val="0"/>
              </a:spcBef>
              <a:buNone/>
            </a:pPr>
            <a:r>
              <a:t/>
            </a:r>
            <a:endParaRPr/>
          </a:p>
        </p:txBody>
      </p:sp>
      <p:sp>
        <p:nvSpPr>
          <p:cNvPr id="51" name="Shape 51"/>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8" name="Shape 58"/>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9" name="Shape 59"/>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txBox="1"/>
          <p:nvPr>
            <p:ph idx="1" type="body"/>
          </p:nvPr>
        </p:nvSpPr>
        <p:spPr>
          <a:xfrm>
            <a:off x="701039" y="4387135"/>
            <a:ext cx="5608319" cy="4156234"/>
          </a:xfrm>
          <a:prstGeom prst="rect">
            <a:avLst/>
          </a:prstGeom>
        </p:spPr>
        <p:txBody>
          <a:bodyPr anchorCtr="0" anchor="t" bIns="91425" lIns="91425" rIns="91425" tIns="91425">
            <a:noAutofit/>
          </a:bodyPr>
          <a:lstStyle/>
          <a:p>
            <a:pPr lvl="0">
              <a:spcBef>
                <a:spcPts val="0"/>
              </a:spcBef>
              <a:buNone/>
            </a:pPr>
            <a:r>
              <a:t/>
            </a:r>
            <a:endParaRPr/>
          </a:p>
        </p:txBody>
      </p:sp>
      <p:sp>
        <p:nvSpPr>
          <p:cNvPr id="66" name="Shape 66"/>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3" name="Shape 73"/>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4" name="Shape 74"/>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95387" y="692150"/>
            <a:ext cx="4619625" cy="34639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1" name="Shape 81"/>
          <p:cNvSpPr txBox="1"/>
          <p:nvPr>
            <p:ph idx="1" type="body"/>
          </p:nvPr>
        </p:nvSpPr>
        <p:spPr>
          <a:xfrm>
            <a:off x="701039" y="4387135"/>
            <a:ext cx="5608319" cy="4156234"/>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2" name="Shape 82"/>
          <p:cNvSpPr txBox="1"/>
          <p:nvPr>
            <p:ph idx="12" type="sldNum"/>
          </p:nvPr>
        </p:nvSpPr>
        <p:spPr>
          <a:xfrm>
            <a:off x="3970937" y="8772667"/>
            <a:ext cx="3037839" cy="461804"/>
          </a:xfrm>
          <a:prstGeom prst="rect">
            <a:avLst/>
          </a:prstGeom>
          <a:noFill/>
          <a:ln>
            <a:noFill/>
          </a:ln>
        </p:spPr>
        <p:txBody>
          <a:bodyPr anchorCtr="0" anchor="b" bIns="46400" lIns="92825" rIns="92825" tIns="464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 Id="rId3" Type="http://schemas.openxmlformats.org/officeDocument/2006/relationships/image" Target="../media/image0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x="0" y="0"/>
          <a:ext cx="0" cy="0"/>
          <a:chOff x="0" y="0"/>
          <a:chExt cx="0" cy="0"/>
        </a:xfrm>
      </p:grpSpPr>
      <p:pic>
        <p:nvPicPr>
          <p:cNvPr descr="NACAC-PPT-Header" id="11" name="Shape 11"/>
          <p:cNvPicPr preferRelativeResize="0"/>
          <p:nvPr/>
        </p:nvPicPr>
        <p:blipFill rotWithShape="1">
          <a:blip r:embed="rId2">
            <a:alphaModFix/>
          </a:blip>
          <a:srcRect b="0" l="0" r="0" t="0"/>
          <a:stretch/>
        </p:blipFill>
        <p:spPr>
          <a:xfrm>
            <a:off x="0" y="0"/>
            <a:ext cx="9144000" cy="1362075"/>
          </a:xfrm>
          <a:prstGeom prst="rect">
            <a:avLst/>
          </a:prstGeom>
          <a:noFill/>
          <a:ln>
            <a:noFill/>
          </a:ln>
        </p:spPr>
      </p:pic>
      <p:pic>
        <p:nvPicPr>
          <p:cNvPr descr="NACAC-PPT-Footer" id="12" name="Shape 12"/>
          <p:cNvPicPr preferRelativeResize="0"/>
          <p:nvPr/>
        </p:nvPicPr>
        <p:blipFill rotWithShape="1">
          <a:blip r:embed="rId3">
            <a:alphaModFix/>
          </a:blip>
          <a:srcRect b="0" l="0" r="0" t="0"/>
          <a:stretch/>
        </p:blipFill>
        <p:spPr>
          <a:xfrm>
            <a:off x="0" y="6211887"/>
            <a:ext cx="9144000" cy="646112"/>
          </a:xfrm>
          <a:prstGeom prst="rect">
            <a:avLst/>
          </a:prstGeom>
          <a:noFill/>
          <a:ln>
            <a:noFill/>
          </a:ln>
        </p:spPr>
      </p:pic>
      <p:sp>
        <p:nvSpPr>
          <p:cNvPr id="13" name="Shape 13"/>
          <p:cNvSpPr txBox="1"/>
          <p:nvPr/>
        </p:nvSpPr>
        <p:spPr>
          <a:xfrm>
            <a:off x="0" y="6430962"/>
            <a:ext cx="9144000" cy="27463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1200" u="none" cap="none" strike="noStrike">
                <a:solidFill>
                  <a:schemeClr val="dk1"/>
                </a:solidFill>
                <a:latin typeface="Arial"/>
                <a:ea typeface="Arial"/>
                <a:cs typeface="Arial"/>
                <a:sym typeface="Arial"/>
              </a:rPr>
              <a:t>www.nacacnet.org</a:t>
            </a:r>
          </a:p>
        </p:txBody>
      </p:sp>
      <p:sp>
        <p:nvSpPr>
          <p:cNvPr id="14" name="Shape 14"/>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5" name="Shape 15"/>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ctr">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ctr">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05.png"/><Relationship Id="rId4" Type="http://schemas.openxmlformats.org/officeDocument/2006/relationships/image" Target="../media/image0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0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0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0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nacacnet.org/membership"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0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nacacnet.org/critical" TargetMode="External"/><Relationship Id="rId4" Type="http://schemas.openxmlformats.org/officeDocument/2006/relationships/image" Target="../media/image0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hyperlink" Target="http://www.nacacnet.org/PublicationsResources/m2m/Pages/default.aspx" TargetMode="Externa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nacacnet.org/EventsTraining/Webinars/helpwanted/Pages/default.aspx" TargetMode="External"/><Relationship Id="rId4" Type="http://schemas.openxmlformats.org/officeDocument/2006/relationships/hyperlink" Target="http://www.nacacnet.org/webinars" TargetMode="External"/><Relationship Id="rId5"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 name="Shape 20"/>
        <p:cNvGrpSpPr/>
        <p:nvPr/>
      </p:nvGrpSpPr>
      <p:grpSpPr>
        <a:xfrm>
          <a:off x="0" y="0"/>
          <a:ext cx="0" cy="0"/>
          <a:chOff x="0" y="0"/>
          <a:chExt cx="0" cy="0"/>
        </a:xfrm>
      </p:grpSpPr>
      <p:sp>
        <p:nvSpPr>
          <p:cNvPr id="21" name="Shape 21"/>
          <p:cNvSpPr/>
          <p:nvPr/>
        </p:nvSpPr>
        <p:spPr>
          <a:xfrm>
            <a:off x="7162800" y="3352800"/>
            <a:ext cx="184149" cy="4572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Arial"/>
              <a:ea typeface="Arial"/>
              <a:cs typeface="Arial"/>
              <a:sym typeface="Arial"/>
            </a:endParaRPr>
          </a:p>
        </p:txBody>
      </p:sp>
      <p:sp>
        <p:nvSpPr>
          <p:cNvPr id="22" name="Shape 22"/>
          <p:cNvSpPr txBox="1"/>
          <p:nvPr/>
        </p:nvSpPr>
        <p:spPr>
          <a:xfrm>
            <a:off x="1905000" y="2743200"/>
            <a:ext cx="6858000" cy="457200"/>
          </a:xfrm>
          <a:prstGeom prst="rect">
            <a:avLst/>
          </a:prstGeom>
          <a:noFill/>
          <a:ln>
            <a:noFill/>
          </a:ln>
        </p:spPr>
        <p:txBody>
          <a:bodyPr anchorCtr="0" anchor="t" bIns="45700" lIns="91425" rIns="91425" tIns="45700">
            <a:noAutofit/>
          </a:bodyPr>
          <a:lstStyle/>
          <a:p>
            <a:pPr indent="0" lvl="0" marL="0" marR="0" rtl="0" algn="ctr">
              <a:spcBef>
                <a:spcPts val="0"/>
              </a:spcBef>
              <a:buNone/>
            </a:pPr>
            <a:r>
              <a:t/>
            </a:r>
            <a:endParaRPr b="1" sz="1800">
              <a:solidFill>
                <a:schemeClr val="dk1"/>
              </a:solidFill>
              <a:latin typeface="Tahoma"/>
              <a:ea typeface="Tahoma"/>
              <a:cs typeface="Tahoma"/>
              <a:sym typeface="Tahoma"/>
            </a:endParaRPr>
          </a:p>
        </p:txBody>
      </p:sp>
      <p:sp>
        <p:nvSpPr>
          <p:cNvPr id="23" name="Shape 23"/>
          <p:cNvSpPr/>
          <p:nvPr/>
        </p:nvSpPr>
        <p:spPr>
          <a:xfrm>
            <a:off x="0" y="2133600"/>
            <a:ext cx="9144000" cy="1600199"/>
          </a:xfrm>
          <a:prstGeom prst="rect">
            <a:avLst/>
          </a:prstGeom>
          <a:noFill/>
          <a:ln>
            <a:noFill/>
          </a:ln>
        </p:spPr>
        <p:txBody>
          <a:bodyPr anchorCtr="0" anchor="t" bIns="45700" lIns="91425" rIns="91425" tIns="45700">
            <a:noAutofit/>
          </a:bodyPr>
          <a:lstStyle/>
          <a:p>
            <a:pPr indent="0" lvl="0" marL="0" marR="0" rtl="0" algn="ctr">
              <a:lnSpc>
                <a:spcPct val="70000"/>
              </a:lnSpc>
              <a:spcBef>
                <a:spcPts val="0"/>
              </a:spcBef>
              <a:spcAft>
                <a:spcPts val="0"/>
              </a:spcAft>
              <a:buSzPct val="25000"/>
              <a:buNone/>
            </a:pPr>
            <a:r>
              <a:rPr b="1" lang="en-US" sz="2800">
                <a:solidFill>
                  <a:schemeClr val="dk1"/>
                </a:solidFill>
                <a:latin typeface="Arial"/>
                <a:ea typeface="Arial"/>
                <a:cs typeface="Arial"/>
                <a:sym typeface="Arial"/>
              </a:rPr>
              <a:t>Welcome to</a:t>
            </a:r>
          </a:p>
          <a:p>
            <a:pPr indent="0" lvl="0" marL="0" marR="0" rtl="0" algn="ctr">
              <a:spcBef>
                <a:spcPts val="560"/>
              </a:spcBef>
              <a:spcAft>
                <a:spcPts val="0"/>
              </a:spcAft>
              <a:buSzPct val="25000"/>
              <a:buNone/>
            </a:pPr>
            <a:r>
              <a:rPr b="1" lang="en-US" sz="2800">
                <a:solidFill>
                  <a:schemeClr val="dk1"/>
                </a:solidFill>
                <a:latin typeface="Arial"/>
                <a:ea typeface="Arial"/>
                <a:cs typeface="Arial"/>
                <a:sym typeface="Arial"/>
              </a:rPr>
              <a:t>NCAA Eligibility Center: </a:t>
            </a:r>
          </a:p>
          <a:p>
            <a:pPr indent="0" lvl="0" marL="0" marR="0" rtl="0" algn="ctr">
              <a:spcBef>
                <a:spcPts val="560"/>
              </a:spcBef>
              <a:buSzPct val="25000"/>
              <a:buNone/>
            </a:pPr>
            <a:r>
              <a:rPr b="1" lang="en-US" sz="2800">
                <a:solidFill>
                  <a:schemeClr val="dk1"/>
                </a:solidFill>
                <a:latin typeface="Arial"/>
                <a:ea typeface="Arial"/>
                <a:cs typeface="Arial"/>
                <a:sym typeface="Arial"/>
              </a:rPr>
              <a:t>Core Course Updates </a:t>
            </a:r>
          </a:p>
        </p:txBody>
      </p:sp>
      <p:sp>
        <p:nvSpPr>
          <p:cNvPr id="24" name="Shape 24"/>
          <p:cNvSpPr txBox="1"/>
          <p:nvPr/>
        </p:nvSpPr>
        <p:spPr>
          <a:xfrm>
            <a:off x="0" y="4191000"/>
            <a:ext cx="9144000"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000">
                <a:solidFill>
                  <a:schemeClr val="dk1"/>
                </a:solidFill>
                <a:latin typeface="Arial"/>
                <a:ea typeface="Arial"/>
                <a:cs typeface="Arial"/>
                <a:sym typeface="Arial"/>
              </a:rPr>
              <a:t>Presented by the National Association for College Admission Counseling</a:t>
            </a:r>
          </a:p>
          <a:p>
            <a:pPr indent="0" lvl="0" marL="0" marR="0" rtl="0" algn="ctr">
              <a:spcBef>
                <a:spcPts val="0"/>
              </a:spcBef>
              <a:buSzPct val="25000"/>
              <a:buNone/>
            </a:pPr>
            <a:r>
              <a:rPr lang="en-US" sz="2000">
                <a:solidFill>
                  <a:schemeClr val="dk1"/>
                </a:solidFill>
                <a:latin typeface="Arial"/>
                <a:ea typeface="Arial"/>
                <a:cs typeface="Arial"/>
                <a:sym typeface="Arial"/>
              </a:rPr>
              <a:t>March 9, 2011</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nvSpPr>
        <p:spPr>
          <a:xfrm>
            <a:off x="381000" y="1371600"/>
            <a:ext cx="8305799"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3600">
                <a:solidFill>
                  <a:schemeClr val="dk1"/>
                </a:solidFill>
                <a:latin typeface="Arial"/>
                <a:ea typeface="Arial"/>
                <a:cs typeface="Arial"/>
                <a:sym typeface="Arial"/>
              </a:rPr>
              <a:t>Transition to the Eligibility Center</a:t>
            </a:r>
          </a:p>
        </p:txBody>
      </p:sp>
      <p:sp>
        <p:nvSpPr>
          <p:cNvPr id="93" name="Shape 93"/>
          <p:cNvSpPr/>
          <p:nvPr/>
        </p:nvSpPr>
        <p:spPr>
          <a:xfrm>
            <a:off x="609600" y="2133600"/>
            <a:ext cx="6858000" cy="4093427"/>
          </a:xfrm>
          <a:prstGeom prst="rect">
            <a:avLst/>
          </a:prstGeom>
          <a:noFill/>
          <a:ln>
            <a:noFill/>
          </a:ln>
        </p:spPr>
        <p:txBody>
          <a:bodyPr anchorCtr="0" anchor="t" bIns="45700" lIns="91425" rIns="91425" tIns="45700">
            <a:noAutofit/>
          </a:bodyPr>
          <a:lstStyle/>
          <a:p>
            <a:pPr indent="-292100" lvl="0" marL="342900" marR="0" rtl="0" algn="l">
              <a:spcBef>
                <a:spcPts val="0"/>
              </a:spcBef>
              <a:spcAft>
                <a:spcPts val="0"/>
              </a:spcAft>
              <a:buClr>
                <a:schemeClr val="dk1"/>
              </a:buClr>
              <a:buSzPct val="100000"/>
              <a:buFont typeface="Arial"/>
              <a:buChar char="•"/>
            </a:pPr>
            <a:r>
              <a:rPr lang="en-US" sz="2000">
                <a:solidFill>
                  <a:schemeClr val="dk1"/>
                </a:solidFill>
                <a:latin typeface="Arial"/>
                <a:ea typeface="Arial"/>
                <a:cs typeface="Arial"/>
                <a:sym typeface="Arial"/>
              </a:rPr>
              <a:t>Why the Eligibility Center?</a:t>
            </a:r>
          </a:p>
          <a:p>
            <a:pPr indent="-292100" lvl="1" marL="800100" marR="0" rtl="0" algn="l">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All initial eligibility functions under one roof</a:t>
            </a:r>
          </a:p>
          <a:p>
            <a:pPr indent="-292100" lvl="2" marL="1257300" marR="0" rtl="0" algn="l">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Domestic and international certification</a:t>
            </a:r>
          </a:p>
          <a:p>
            <a:pPr indent="-292100" lvl="2" marL="1257300" marR="0" rtl="0" algn="l">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Academic certification</a:t>
            </a:r>
          </a:p>
          <a:p>
            <a:pPr indent="-292100" lvl="2" marL="1257300" marR="0" rtl="0" algn="l">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Amateurism certification</a:t>
            </a:r>
          </a:p>
          <a:p>
            <a:pPr indent="-292100" lvl="1" marL="800100" marR="0" rtl="0" algn="l">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High school review</a:t>
            </a:r>
          </a:p>
          <a:p>
            <a:pPr indent="-292100" lvl="2" marL="1257300" marR="0" rtl="0" algn="l">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Core-course review</a:t>
            </a:r>
          </a:p>
          <a:p>
            <a:pPr indent="-292100" lvl="1" marL="800100" marR="0" rtl="0" algn="l">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Customer Service</a:t>
            </a:r>
          </a:p>
          <a:p>
            <a:pPr indent="-292100" lvl="1" marL="800100" marR="0" rtl="0" algn="l">
              <a:spcBef>
                <a:spcPts val="1000"/>
              </a:spcBef>
              <a:buClr>
                <a:schemeClr val="dk1"/>
              </a:buClr>
              <a:buSzPct val="100000"/>
              <a:buFont typeface="Arial"/>
              <a:buChar char="•"/>
            </a:pPr>
            <a:r>
              <a:rPr b="0" i="0" lang="en-US" sz="2000" u="none" cap="none" strike="noStrike">
                <a:solidFill>
                  <a:schemeClr val="dk1"/>
                </a:solidFill>
                <a:latin typeface="Arial"/>
                <a:ea typeface="Arial"/>
                <a:cs typeface="Arial"/>
                <a:sym typeface="Arial"/>
              </a:rPr>
              <a:t>National Letter of Intent (NLI)</a:t>
            </a:r>
          </a:p>
        </p:txBody>
      </p:sp>
      <p:sp>
        <p:nvSpPr>
          <p:cNvPr id="94" name="Shape 94"/>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10</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ctrTitle"/>
          </p:nvPr>
        </p:nvSpPr>
        <p:spPr>
          <a:xfrm>
            <a:off x="533400" y="1447800"/>
            <a:ext cx="7950199" cy="8381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Transition to the Eligibility Center</a:t>
            </a:r>
          </a:p>
        </p:txBody>
      </p:sp>
      <p:sp>
        <p:nvSpPr>
          <p:cNvPr id="101" name="Shape 101"/>
          <p:cNvSpPr txBox="1"/>
          <p:nvPr/>
        </p:nvSpPr>
        <p:spPr>
          <a:xfrm>
            <a:off x="1219200" y="2153483"/>
            <a:ext cx="7239000" cy="4001095"/>
          </a:xfrm>
          <a:prstGeom prst="rect">
            <a:avLst/>
          </a:prstGeom>
          <a:noFill/>
          <a:ln>
            <a:noFill/>
          </a:ln>
        </p:spPr>
        <p:txBody>
          <a:bodyPr anchorCtr="0" anchor="t" bIns="45700" lIns="91425" rIns="91425" tIns="45700">
            <a:noAutofit/>
          </a:bodyPr>
          <a:lstStyle/>
          <a:p>
            <a:pPr indent="-292100" lvl="0" marL="342900" marR="0" rtl="0" algn="l">
              <a:spcBef>
                <a:spcPts val="0"/>
              </a:spcBef>
              <a:spcAft>
                <a:spcPts val="0"/>
              </a:spcAft>
              <a:buSzPct val="25000"/>
              <a:buNone/>
            </a:pPr>
            <a:r>
              <a:rPr b="1" lang="en-US" sz="2000">
                <a:solidFill>
                  <a:schemeClr val="dk1"/>
                </a:solidFill>
                <a:latin typeface="Arial"/>
                <a:ea typeface="Arial"/>
                <a:cs typeface="Arial"/>
                <a:sym typeface="Arial"/>
              </a:rPr>
              <a:t>Did you know?</a:t>
            </a:r>
          </a:p>
          <a:p>
            <a:pPr indent="-292100" lvl="1" marL="800100" marR="0" rtl="0" algn="l">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Approximately </a:t>
            </a:r>
            <a:r>
              <a:rPr b="0" i="0" lang="en-US" sz="1800" u="sng" cap="none" strike="noStrike">
                <a:solidFill>
                  <a:schemeClr val="dk1"/>
                </a:solidFill>
                <a:latin typeface="Arial"/>
                <a:ea typeface="Arial"/>
                <a:cs typeface="Arial"/>
                <a:sym typeface="Arial"/>
              </a:rPr>
              <a:t>30,000</a:t>
            </a:r>
            <a:r>
              <a:rPr b="0" i="0" lang="en-US" sz="1800" u="none" cap="none" strike="noStrike">
                <a:solidFill>
                  <a:schemeClr val="dk1"/>
                </a:solidFill>
                <a:latin typeface="Arial"/>
                <a:ea typeface="Arial"/>
                <a:cs typeface="Arial"/>
                <a:sym typeface="Arial"/>
              </a:rPr>
              <a:t> high schools</a:t>
            </a:r>
          </a:p>
          <a:p>
            <a:pPr indent="-292100" lvl="1" marL="800100" marR="0" rtl="0" algn="l">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Approximately </a:t>
            </a:r>
            <a:r>
              <a:rPr b="0" i="0" lang="en-US" sz="1800" u="sng" cap="none" strike="noStrike">
                <a:solidFill>
                  <a:schemeClr val="dk1"/>
                </a:solidFill>
                <a:latin typeface="Arial"/>
                <a:ea typeface="Arial"/>
                <a:cs typeface="Arial"/>
                <a:sym typeface="Arial"/>
              </a:rPr>
              <a:t>600</a:t>
            </a:r>
            <a:r>
              <a:rPr b="0" i="0" lang="en-US" sz="1800" u="none" cap="none" strike="noStrike">
                <a:solidFill>
                  <a:schemeClr val="dk1"/>
                </a:solidFill>
                <a:latin typeface="Arial"/>
                <a:ea typeface="Arial"/>
                <a:cs typeface="Arial"/>
                <a:sym typeface="Arial"/>
              </a:rPr>
              <a:t> Division I and II institutions</a:t>
            </a:r>
          </a:p>
          <a:p>
            <a:pPr indent="-292100" lvl="1" marL="800100" marR="0" rtl="0" algn="l">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Approximately </a:t>
            </a:r>
            <a:r>
              <a:rPr b="0" i="0" lang="en-US" sz="1800" u="sng" cap="none" strike="noStrike">
                <a:solidFill>
                  <a:schemeClr val="dk1"/>
                </a:solidFill>
                <a:latin typeface="Arial"/>
                <a:ea typeface="Arial"/>
                <a:cs typeface="Arial"/>
                <a:sym typeface="Arial"/>
              </a:rPr>
              <a:t>500,000</a:t>
            </a:r>
            <a:r>
              <a:rPr b="0" i="0" lang="en-US" sz="1800" u="none" cap="none" strike="noStrike">
                <a:solidFill>
                  <a:schemeClr val="dk1"/>
                </a:solidFill>
                <a:latin typeface="Arial"/>
                <a:ea typeface="Arial"/>
                <a:cs typeface="Arial"/>
                <a:sym typeface="Arial"/>
              </a:rPr>
              <a:t> pieces of mail throughout the year</a:t>
            </a:r>
          </a:p>
          <a:p>
            <a:pPr indent="-292100" lvl="1" marL="800100" marR="0" rtl="0" algn="l">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From June to September, the EC will evaluate </a:t>
            </a:r>
            <a:r>
              <a:rPr b="0" i="0" lang="en-US" sz="1800" u="sng" cap="none" strike="noStrike">
                <a:solidFill>
                  <a:schemeClr val="dk1"/>
                </a:solidFill>
                <a:latin typeface="Arial"/>
                <a:ea typeface="Arial"/>
                <a:cs typeface="Arial"/>
                <a:sym typeface="Arial"/>
              </a:rPr>
              <a:t>78,000</a:t>
            </a:r>
            <a:r>
              <a:rPr b="0" i="0" lang="en-US" sz="1800" u="none" cap="none" strike="noStrike">
                <a:solidFill>
                  <a:schemeClr val="dk1"/>
                </a:solidFill>
                <a:latin typeface="Arial"/>
                <a:ea typeface="Arial"/>
                <a:cs typeface="Arial"/>
                <a:sym typeface="Arial"/>
              </a:rPr>
              <a:t> final cases and </a:t>
            </a:r>
            <a:r>
              <a:rPr b="0" i="0" lang="en-US" sz="1800" u="sng" cap="none" strike="noStrike">
                <a:solidFill>
                  <a:schemeClr val="dk1"/>
                </a:solidFill>
                <a:latin typeface="Arial"/>
                <a:ea typeface="Arial"/>
                <a:cs typeface="Arial"/>
                <a:sym typeface="Arial"/>
              </a:rPr>
              <a:t>31,000</a:t>
            </a:r>
            <a:r>
              <a:rPr b="0" i="0" lang="en-US" sz="1800" u="none" cap="none" strike="noStrike">
                <a:solidFill>
                  <a:schemeClr val="dk1"/>
                </a:solidFill>
                <a:latin typeface="Arial"/>
                <a:ea typeface="Arial"/>
                <a:cs typeface="Arial"/>
                <a:sym typeface="Arial"/>
              </a:rPr>
              <a:t> preliminary cases</a:t>
            </a:r>
          </a:p>
          <a:p>
            <a:pPr indent="-292100" lvl="1" marL="800100" marR="0" rtl="0" algn="l">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From October to May the EC will evaluate </a:t>
            </a:r>
            <a:r>
              <a:rPr b="0" i="0" lang="en-US" sz="1800" u="sng" cap="none" strike="noStrike">
                <a:solidFill>
                  <a:schemeClr val="dk1"/>
                </a:solidFill>
                <a:latin typeface="Arial"/>
                <a:ea typeface="Arial"/>
                <a:cs typeface="Arial"/>
                <a:sym typeface="Arial"/>
              </a:rPr>
              <a:t>50,000</a:t>
            </a:r>
            <a:r>
              <a:rPr b="0" i="0" lang="en-US" sz="1800" u="none" cap="none" strike="noStrike">
                <a:solidFill>
                  <a:schemeClr val="dk1"/>
                </a:solidFill>
                <a:latin typeface="Arial"/>
                <a:ea typeface="Arial"/>
                <a:cs typeface="Arial"/>
                <a:sym typeface="Arial"/>
              </a:rPr>
              <a:t> preliminary cases and </a:t>
            </a:r>
            <a:r>
              <a:rPr b="0" i="0" lang="en-US" sz="1800" u="sng" cap="none" strike="noStrike">
                <a:solidFill>
                  <a:schemeClr val="dk1"/>
                </a:solidFill>
                <a:latin typeface="Arial"/>
                <a:ea typeface="Arial"/>
                <a:cs typeface="Arial"/>
                <a:sym typeface="Arial"/>
              </a:rPr>
              <a:t>6,000</a:t>
            </a:r>
            <a:r>
              <a:rPr b="0" i="0" lang="en-US" sz="1800" u="none" cap="none" strike="noStrike">
                <a:solidFill>
                  <a:schemeClr val="dk1"/>
                </a:solidFill>
                <a:latin typeface="Arial"/>
                <a:ea typeface="Arial"/>
                <a:cs typeface="Arial"/>
                <a:sym typeface="Arial"/>
              </a:rPr>
              <a:t> final cases</a:t>
            </a:r>
          </a:p>
          <a:p>
            <a:pPr indent="-292100" lvl="1" marL="800100" marR="0" rtl="0" algn="l">
              <a:spcBef>
                <a:spcPts val="900"/>
              </a:spcBef>
              <a:buClr>
                <a:schemeClr val="dk1"/>
              </a:buClr>
              <a:buSzPct val="100000"/>
              <a:buFont typeface="Arial"/>
              <a:buChar char="•"/>
            </a:pPr>
            <a:r>
              <a:rPr b="0" i="0" lang="en-US" sz="1800" u="none" cap="none" strike="noStrike">
                <a:solidFill>
                  <a:schemeClr val="dk1"/>
                </a:solidFill>
                <a:latin typeface="Arial"/>
                <a:ea typeface="Arial"/>
                <a:cs typeface="Arial"/>
                <a:sym typeface="Arial"/>
              </a:rPr>
              <a:t>In all, throughout the year, the staff will conduct </a:t>
            </a:r>
            <a:r>
              <a:rPr b="0" i="0" lang="en-US" sz="1800" u="sng" cap="none" strike="noStrike">
                <a:solidFill>
                  <a:schemeClr val="dk1"/>
                </a:solidFill>
                <a:latin typeface="Arial"/>
                <a:ea typeface="Arial"/>
                <a:cs typeface="Arial"/>
                <a:sym typeface="Arial"/>
              </a:rPr>
              <a:t>165,000</a:t>
            </a:r>
            <a:r>
              <a:rPr b="0" i="0" lang="en-US" sz="1800" u="none" cap="none" strike="noStrike">
                <a:solidFill>
                  <a:schemeClr val="dk1"/>
                </a:solidFill>
                <a:latin typeface="Arial"/>
                <a:ea typeface="Arial"/>
                <a:cs typeface="Arial"/>
                <a:sym typeface="Arial"/>
              </a:rPr>
              <a:t> evaluations - this includes reviewing some cases more than once  (One-time “customers”)</a:t>
            </a:r>
          </a:p>
        </p:txBody>
      </p:sp>
      <p:sp>
        <p:nvSpPr>
          <p:cNvPr id="102" name="Shape 102"/>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11</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ctrTitle"/>
          </p:nvPr>
        </p:nvSpPr>
        <p:spPr>
          <a:xfrm>
            <a:off x="762000" y="1524000"/>
            <a:ext cx="7772400" cy="1143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2"/>
                </a:solidFill>
                <a:latin typeface="Arial"/>
                <a:ea typeface="Arial"/>
                <a:cs typeface="Arial"/>
                <a:sym typeface="Arial"/>
              </a:rPr>
              <a:t>Poll Question</a:t>
            </a:r>
            <a:br>
              <a:rPr b="1" i="0" lang="en-US" sz="3600" u="none" cap="none" strike="noStrike">
                <a:solidFill>
                  <a:schemeClr val="dk2"/>
                </a:solidFill>
                <a:latin typeface="Arial"/>
                <a:ea typeface="Arial"/>
                <a:cs typeface="Arial"/>
                <a:sym typeface="Arial"/>
              </a:rPr>
            </a:br>
            <a:br>
              <a:rPr b="1" i="0" lang="en-US" sz="3600" u="none" cap="none" strike="noStrike">
                <a:solidFill>
                  <a:schemeClr val="dk2"/>
                </a:solidFill>
                <a:latin typeface="Arial"/>
                <a:ea typeface="Arial"/>
                <a:cs typeface="Arial"/>
                <a:sym typeface="Arial"/>
              </a:rPr>
            </a:br>
          </a:p>
        </p:txBody>
      </p:sp>
      <p:sp>
        <p:nvSpPr>
          <p:cNvPr id="108" name="Shape 108"/>
          <p:cNvSpPr txBox="1"/>
          <p:nvPr/>
        </p:nvSpPr>
        <p:spPr>
          <a:xfrm>
            <a:off x="838200" y="2438400"/>
            <a:ext cx="7543800" cy="83099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400">
                <a:solidFill>
                  <a:schemeClr val="dk1"/>
                </a:solidFill>
                <a:latin typeface="Arial"/>
                <a:ea typeface="Arial"/>
                <a:cs typeface="Arial"/>
                <a:sym typeface="Arial"/>
              </a:rPr>
              <a:t>How familiar are you with the initial eligibility requirements?</a:t>
            </a:r>
          </a:p>
        </p:txBody>
      </p:sp>
      <p:sp>
        <p:nvSpPr>
          <p:cNvPr id="109" name="Shape 109"/>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12</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ctrTitle"/>
          </p:nvPr>
        </p:nvSpPr>
        <p:spPr>
          <a:xfrm>
            <a:off x="228600" y="1447800"/>
            <a:ext cx="8534399" cy="762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Initial-Eligibility Overview: Academics</a:t>
            </a:r>
          </a:p>
        </p:txBody>
      </p:sp>
      <p:sp>
        <p:nvSpPr>
          <p:cNvPr id="116" name="Shape 116"/>
          <p:cNvSpPr txBox="1"/>
          <p:nvPr/>
        </p:nvSpPr>
        <p:spPr>
          <a:xfrm>
            <a:off x="1295400" y="2743200"/>
            <a:ext cx="7086600" cy="3139321"/>
          </a:xfrm>
          <a:prstGeom prst="rect">
            <a:avLst/>
          </a:prstGeom>
          <a:noFill/>
          <a:ln>
            <a:noFill/>
          </a:ln>
        </p:spPr>
        <p:txBody>
          <a:bodyPr anchorCtr="0" anchor="t" bIns="45700" lIns="91425" rIns="91425" tIns="45700">
            <a:noAutofit/>
          </a:bodyPr>
          <a:lstStyle/>
          <a:p>
            <a:pPr indent="-292100" lvl="0" marL="342900" marR="0" rtl="0" algn="l">
              <a:spcBef>
                <a:spcPts val="0"/>
              </a:spcBef>
              <a:spcAft>
                <a:spcPts val="0"/>
              </a:spcAft>
              <a:buSzPct val="25000"/>
              <a:buNone/>
            </a:pPr>
            <a:r>
              <a:rPr lang="en-US" sz="2000">
                <a:solidFill>
                  <a:schemeClr val="dk1"/>
                </a:solidFill>
                <a:latin typeface="Arial"/>
                <a:ea typeface="Arial"/>
                <a:cs typeface="Arial"/>
                <a:sym typeface="Arial"/>
              </a:rPr>
              <a:t>In order to compete as a freshman, an athlete must:</a:t>
            </a:r>
          </a:p>
          <a:p>
            <a:pPr indent="-292100" lvl="0" marL="342900" marR="0" rtl="0" algn="l">
              <a:lnSpc>
                <a:spcPct val="140000"/>
              </a:lnSpc>
              <a:spcBef>
                <a:spcPts val="1000"/>
              </a:spcBef>
              <a:buClr>
                <a:schemeClr val="dk1"/>
              </a:buClr>
              <a:buSzPct val="100000"/>
              <a:buFont typeface="Arial"/>
              <a:buChar char="•"/>
            </a:pPr>
            <a:r>
              <a:rPr lang="en-US" sz="2000">
                <a:solidFill>
                  <a:schemeClr val="dk1"/>
                </a:solidFill>
                <a:latin typeface="Arial"/>
                <a:ea typeface="Arial"/>
                <a:cs typeface="Arial"/>
                <a:sym typeface="Arial"/>
              </a:rPr>
              <a:t>Graduate from high school; </a:t>
            </a:r>
            <a:r>
              <a:rPr lang="en-US" sz="2000" u="sng">
                <a:solidFill>
                  <a:schemeClr val="dk1"/>
                </a:solidFill>
                <a:latin typeface="Arial"/>
                <a:ea typeface="Arial"/>
                <a:cs typeface="Arial"/>
                <a:sym typeface="Arial"/>
              </a:rPr>
              <a:t>and</a:t>
            </a:r>
          </a:p>
          <a:p>
            <a:pPr indent="-292100" lvl="0" marL="342900" marR="0" rtl="0" algn="l">
              <a:lnSpc>
                <a:spcPct val="140000"/>
              </a:lnSpc>
              <a:spcBef>
                <a:spcPts val="0"/>
              </a:spcBef>
              <a:buClr>
                <a:schemeClr val="dk1"/>
              </a:buClr>
              <a:buSzPct val="100000"/>
              <a:buFont typeface="Arial"/>
              <a:buChar char="•"/>
            </a:pPr>
            <a:r>
              <a:rPr lang="en-US" sz="2000">
                <a:solidFill>
                  <a:schemeClr val="dk1"/>
                </a:solidFill>
                <a:latin typeface="Arial"/>
                <a:ea typeface="Arial"/>
                <a:cs typeface="Arial"/>
                <a:sym typeface="Arial"/>
              </a:rPr>
              <a:t>Earn a minimum required GPA in a prescribed distribution of 16 approved core courses; </a:t>
            </a:r>
            <a:r>
              <a:rPr lang="en-US" sz="2000" u="sng">
                <a:solidFill>
                  <a:schemeClr val="dk1"/>
                </a:solidFill>
                <a:latin typeface="Arial"/>
                <a:ea typeface="Arial"/>
                <a:cs typeface="Arial"/>
                <a:sym typeface="Arial"/>
              </a:rPr>
              <a:t>and</a:t>
            </a:r>
          </a:p>
          <a:p>
            <a:pPr indent="-292100" lvl="0" marL="342900" marR="0" rtl="0" algn="l">
              <a:lnSpc>
                <a:spcPct val="140000"/>
              </a:lnSpc>
              <a:spcBef>
                <a:spcPts val="0"/>
              </a:spcBef>
              <a:buClr>
                <a:schemeClr val="dk1"/>
              </a:buClr>
              <a:buSzPct val="100000"/>
              <a:buFont typeface="Arial"/>
              <a:buChar char="•"/>
            </a:pPr>
            <a:r>
              <a:rPr lang="en-US" sz="2000">
                <a:solidFill>
                  <a:schemeClr val="dk1"/>
                </a:solidFill>
                <a:latin typeface="Arial"/>
                <a:ea typeface="Arial"/>
                <a:cs typeface="Arial"/>
                <a:sym typeface="Arial"/>
              </a:rPr>
              <a:t>Earn a combined SAT or ACT sum score that matches the core-course GPA (refer to the “sliding scale” in the </a:t>
            </a:r>
            <a:r>
              <a:rPr i="1" lang="en-US" sz="2000">
                <a:solidFill>
                  <a:schemeClr val="dk1"/>
                </a:solidFill>
                <a:latin typeface="Arial"/>
                <a:ea typeface="Arial"/>
                <a:cs typeface="Arial"/>
                <a:sym typeface="Arial"/>
              </a:rPr>
              <a:t>NCAA Guide for the College-Bound Student-Athlete</a:t>
            </a:r>
            <a:r>
              <a:rPr lang="en-US" sz="2000">
                <a:solidFill>
                  <a:schemeClr val="dk1"/>
                </a:solidFill>
                <a:latin typeface="Arial"/>
                <a:ea typeface="Arial"/>
                <a:cs typeface="Arial"/>
                <a:sym typeface="Arial"/>
              </a:rPr>
              <a:t>).</a:t>
            </a:r>
          </a:p>
        </p:txBody>
      </p:sp>
      <p:sp>
        <p:nvSpPr>
          <p:cNvPr id="117" name="Shape 117"/>
          <p:cNvSpPr txBox="1"/>
          <p:nvPr/>
        </p:nvSpPr>
        <p:spPr>
          <a:xfrm>
            <a:off x="838200" y="2362200"/>
            <a:ext cx="5562600" cy="338554"/>
          </a:xfrm>
          <a:prstGeom prst="rect">
            <a:avLst/>
          </a:prstGeom>
          <a:noFill/>
          <a:ln>
            <a:noFill/>
          </a:ln>
        </p:spPr>
        <p:txBody>
          <a:bodyPr anchorCtr="0" anchor="t" bIns="45700" lIns="91425" rIns="91425" tIns="45700">
            <a:noAutofit/>
          </a:bodyPr>
          <a:lstStyle/>
          <a:p>
            <a:pPr indent="-171450" lvl="0" marL="171450" marR="0" rtl="0" algn="l">
              <a:lnSpc>
                <a:spcPct val="80000"/>
              </a:lnSpc>
              <a:spcBef>
                <a:spcPts val="0"/>
              </a:spcBef>
              <a:buClr>
                <a:schemeClr val="dk1"/>
              </a:buClr>
              <a:buSzPct val="25000"/>
              <a:buFont typeface="Arial"/>
              <a:buNone/>
            </a:pPr>
            <a:r>
              <a:rPr b="1" lang="en-US" sz="2000">
                <a:solidFill>
                  <a:schemeClr val="dk1"/>
                </a:solidFill>
                <a:latin typeface="Arial"/>
                <a:ea typeface="Arial"/>
                <a:cs typeface="Arial"/>
                <a:sym typeface="Arial"/>
              </a:rPr>
              <a:t>NCAA Division I Academic Requirements</a:t>
            </a:r>
          </a:p>
        </p:txBody>
      </p:sp>
      <p:sp>
        <p:nvSpPr>
          <p:cNvPr id="118" name="Shape 118"/>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13</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ctrTitle"/>
          </p:nvPr>
        </p:nvSpPr>
        <p:spPr>
          <a:xfrm>
            <a:off x="228600" y="1524000"/>
            <a:ext cx="8610599" cy="6857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Initial-Eligibility Overview: Academics</a:t>
            </a:r>
          </a:p>
        </p:txBody>
      </p:sp>
      <p:sp>
        <p:nvSpPr>
          <p:cNvPr id="125" name="Shape 125"/>
          <p:cNvSpPr txBox="1"/>
          <p:nvPr/>
        </p:nvSpPr>
        <p:spPr>
          <a:xfrm>
            <a:off x="1066800" y="2362200"/>
            <a:ext cx="5410200" cy="338554"/>
          </a:xfrm>
          <a:prstGeom prst="rect">
            <a:avLst/>
          </a:prstGeom>
          <a:noFill/>
          <a:ln>
            <a:noFill/>
          </a:ln>
        </p:spPr>
        <p:txBody>
          <a:bodyPr anchorCtr="0" anchor="t" bIns="45700" lIns="91425" rIns="91425" tIns="45700">
            <a:noAutofit/>
          </a:bodyPr>
          <a:lstStyle/>
          <a:p>
            <a:pPr indent="-171450" lvl="0" marL="171450" marR="0" rtl="0" algn="l">
              <a:lnSpc>
                <a:spcPct val="80000"/>
              </a:lnSpc>
              <a:spcBef>
                <a:spcPts val="0"/>
              </a:spcBef>
              <a:buClr>
                <a:schemeClr val="dk1"/>
              </a:buClr>
              <a:buSzPct val="25000"/>
              <a:buFont typeface="Arial"/>
              <a:buNone/>
            </a:pPr>
            <a:r>
              <a:rPr b="1" lang="en-US" sz="2000">
                <a:solidFill>
                  <a:schemeClr val="dk1"/>
                </a:solidFill>
                <a:latin typeface="Arial"/>
                <a:ea typeface="Arial"/>
                <a:cs typeface="Arial"/>
                <a:sym typeface="Arial"/>
              </a:rPr>
              <a:t>NCAA Division II Academic Requirements</a:t>
            </a:r>
          </a:p>
        </p:txBody>
      </p:sp>
      <p:sp>
        <p:nvSpPr>
          <p:cNvPr id="126" name="Shape 126"/>
          <p:cNvSpPr txBox="1"/>
          <p:nvPr/>
        </p:nvSpPr>
        <p:spPr>
          <a:xfrm>
            <a:off x="1295400" y="2667000"/>
            <a:ext cx="6858000" cy="3139321"/>
          </a:xfrm>
          <a:prstGeom prst="rect">
            <a:avLst/>
          </a:prstGeom>
          <a:noFill/>
          <a:ln>
            <a:noFill/>
          </a:ln>
        </p:spPr>
        <p:txBody>
          <a:bodyPr anchorCtr="0" anchor="t" bIns="45700" lIns="91425" rIns="91425" tIns="45700">
            <a:noAutofit/>
          </a:bodyPr>
          <a:lstStyle/>
          <a:p>
            <a:pPr indent="-292100" lvl="0" marL="342900" marR="0" rtl="0" algn="l">
              <a:spcBef>
                <a:spcPts val="0"/>
              </a:spcBef>
              <a:spcAft>
                <a:spcPts val="0"/>
              </a:spcAft>
              <a:buSzPct val="25000"/>
              <a:buNone/>
            </a:pPr>
            <a:r>
              <a:rPr lang="en-US" sz="2000">
                <a:solidFill>
                  <a:schemeClr val="dk1"/>
                </a:solidFill>
                <a:latin typeface="Arial"/>
                <a:ea typeface="Arial"/>
                <a:cs typeface="Arial"/>
                <a:sym typeface="Arial"/>
              </a:rPr>
              <a:t>In order to compete as a freshman, an athlete must:</a:t>
            </a:r>
          </a:p>
          <a:p>
            <a:pPr indent="-292100" lvl="0" marL="342900" marR="0" rtl="0" algn="l">
              <a:lnSpc>
                <a:spcPct val="140000"/>
              </a:lnSpc>
              <a:spcBef>
                <a:spcPts val="1000"/>
              </a:spcBef>
              <a:buClr>
                <a:schemeClr val="dk1"/>
              </a:buClr>
              <a:buSzPct val="100000"/>
              <a:buFont typeface="Arial"/>
              <a:buChar char="•"/>
            </a:pPr>
            <a:r>
              <a:rPr lang="en-US" sz="2000">
                <a:solidFill>
                  <a:schemeClr val="dk1"/>
                </a:solidFill>
                <a:latin typeface="Arial"/>
                <a:ea typeface="Arial"/>
                <a:cs typeface="Arial"/>
                <a:sym typeface="Arial"/>
              </a:rPr>
              <a:t>Graduate from high school; </a:t>
            </a:r>
            <a:r>
              <a:rPr lang="en-US" sz="2000" u="sng">
                <a:solidFill>
                  <a:schemeClr val="dk1"/>
                </a:solidFill>
                <a:latin typeface="Arial"/>
                <a:ea typeface="Arial"/>
                <a:cs typeface="Arial"/>
                <a:sym typeface="Arial"/>
              </a:rPr>
              <a:t>and</a:t>
            </a:r>
          </a:p>
          <a:p>
            <a:pPr indent="-292100" lvl="0" marL="342900" marR="0" rtl="0" algn="l">
              <a:lnSpc>
                <a:spcPct val="140000"/>
              </a:lnSpc>
              <a:spcBef>
                <a:spcPts val="0"/>
              </a:spcBef>
              <a:buClr>
                <a:schemeClr val="dk1"/>
              </a:buClr>
              <a:buSzPct val="100000"/>
              <a:buFont typeface="Arial"/>
              <a:buChar char="•"/>
            </a:pPr>
            <a:r>
              <a:rPr lang="en-US" sz="2000">
                <a:solidFill>
                  <a:schemeClr val="dk1"/>
                </a:solidFill>
                <a:latin typeface="Arial"/>
                <a:ea typeface="Arial"/>
                <a:cs typeface="Arial"/>
                <a:sym typeface="Arial"/>
              </a:rPr>
              <a:t>Earn at least a 2.0 GPA in a prescribed distribution of 14 core courses; </a:t>
            </a:r>
            <a:r>
              <a:rPr lang="en-US" sz="2000" u="sng">
                <a:solidFill>
                  <a:schemeClr val="dk1"/>
                </a:solidFill>
                <a:latin typeface="Arial"/>
                <a:ea typeface="Arial"/>
                <a:cs typeface="Arial"/>
                <a:sym typeface="Arial"/>
              </a:rPr>
              <a:t>and</a:t>
            </a:r>
            <a:r>
              <a:rPr lang="en-US" sz="2000">
                <a:solidFill>
                  <a:schemeClr val="dk1"/>
                </a:solidFill>
                <a:latin typeface="Arial"/>
                <a:ea typeface="Arial"/>
                <a:cs typeface="Arial"/>
                <a:sym typeface="Arial"/>
              </a:rPr>
              <a:t> </a:t>
            </a:r>
          </a:p>
          <a:p>
            <a:pPr indent="-292100" lvl="0" marL="342900" marR="0" rtl="0" algn="l">
              <a:lnSpc>
                <a:spcPct val="140000"/>
              </a:lnSpc>
              <a:spcBef>
                <a:spcPts val="0"/>
              </a:spcBef>
              <a:buClr>
                <a:schemeClr val="dk1"/>
              </a:buClr>
              <a:buSzPct val="100000"/>
              <a:buFont typeface="Arial"/>
              <a:buChar char="•"/>
            </a:pPr>
            <a:r>
              <a:rPr lang="en-US" sz="2000">
                <a:solidFill>
                  <a:schemeClr val="dk1"/>
                </a:solidFill>
                <a:latin typeface="Arial"/>
                <a:ea typeface="Arial"/>
                <a:cs typeface="Arial"/>
                <a:sym typeface="Arial"/>
              </a:rPr>
              <a:t>Earn a combined SAT score of at least 820 (Critical Reading + Math) or an ACT sum score of at least 68.</a:t>
            </a:r>
          </a:p>
          <a:p>
            <a:pPr indent="-292100" lvl="1" marL="800100" marR="0" rtl="0" algn="l">
              <a:lnSpc>
                <a:spcPct val="140000"/>
              </a:lnSpc>
              <a:spcBef>
                <a:spcPts val="0"/>
              </a:spcBef>
              <a:buClr>
                <a:schemeClr val="dk1"/>
              </a:buClr>
              <a:buSzPct val="100000"/>
              <a:buFont typeface="Arial"/>
              <a:buChar char="•"/>
            </a:pPr>
            <a:r>
              <a:rPr b="0" i="0" lang="en-US" sz="2000" u="none" cap="none" strike="noStrike">
                <a:solidFill>
                  <a:schemeClr val="dk1"/>
                </a:solidFill>
                <a:latin typeface="Arial"/>
                <a:ea typeface="Arial"/>
                <a:cs typeface="Arial"/>
                <a:sym typeface="Arial"/>
              </a:rPr>
              <a:t>No sliding scale for Division II</a:t>
            </a:r>
          </a:p>
        </p:txBody>
      </p:sp>
      <p:sp>
        <p:nvSpPr>
          <p:cNvPr id="127" name="Shape 127"/>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14</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ctrTitle"/>
          </p:nvPr>
        </p:nvSpPr>
        <p:spPr>
          <a:xfrm>
            <a:off x="381000" y="1447800"/>
            <a:ext cx="8458200" cy="762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Initial-Eligibility Overview: Academics</a:t>
            </a:r>
          </a:p>
        </p:txBody>
      </p:sp>
      <p:sp>
        <p:nvSpPr>
          <p:cNvPr id="134" name="Shape 134"/>
          <p:cNvSpPr txBox="1"/>
          <p:nvPr>
            <p:ph idx="1" type="subTitle"/>
          </p:nvPr>
        </p:nvSpPr>
        <p:spPr>
          <a:xfrm>
            <a:off x="1219200" y="2057400"/>
            <a:ext cx="6858000" cy="4038599"/>
          </a:xfrm>
          <a:prstGeom prst="rect">
            <a:avLst/>
          </a:prstGeom>
          <a:noFill/>
          <a:ln>
            <a:noFill/>
          </a:ln>
        </p:spPr>
        <p:txBody>
          <a:bodyPr anchorCtr="0" anchor="t" bIns="45700" lIns="91425" rIns="91425" tIns="45700">
            <a:noAutofit/>
          </a:bodyPr>
          <a:lstStyle/>
          <a:p>
            <a:pPr indent="-171450" lvl="0" marL="171450" marR="0" rtl="0" algn="l">
              <a:lnSpc>
                <a:spcPct val="80000"/>
              </a:lnSpc>
              <a:spcBef>
                <a:spcPts val="0"/>
              </a:spcBef>
              <a:spcAft>
                <a:spcPts val="0"/>
              </a:spcAft>
              <a:buClr>
                <a:schemeClr val="dk1"/>
              </a:buClr>
              <a:buSzPct val="25000"/>
              <a:buFont typeface="Arial"/>
              <a:buNone/>
            </a:pPr>
            <a:r>
              <a:t/>
            </a:r>
            <a:endParaRPr b="1" i="0" sz="2000" u="none" cap="none" strike="noStrike">
              <a:solidFill>
                <a:schemeClr val="dk1"/>
              </a:solidFill>
              <a:latin typeface="Georgia"/>
              <a:ea typeface="Georgia"/>
              <a:cs typeface="Georgia"/>
              <a:sym typeface="Georgia"/>
            </a:endParaRPr>
          </a:p>
          <a:p>
            <a:pPr indent="-171450" lvl="0" marL="171450" marR="0" rtl="0" algn="l">
              <a:lnSpc>
                <a:spcPct val="80000"/>
              </a:lnSpc>
              <a:spcBef>
                <a:spcPts val="40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NCAA Division III Academic Requirements</a:t>
            </a:r>
          </a:p>
          <a:p>
            <a:pPr indent="-234950" lvl="1" marL="628650" marR="0" rtl="0" algn="l">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Unlike Divisions I and II, there is no uniform set of eligibility requirements for Division III schools  </a:t>
            </a:r>
          </a:p>
          <a:p>
            <a:pPr indent="-234950" lvl="1" marL="628650" marR="0" rtl="0" algn="l">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Eligibility for admission, financial aid, practice and competition is determined by institutional regulations </a:t>
            </a:r>
          </a:p>
          <a:p>
            <a:pPr indent="-234950" lvl="1" marL="628650" marR="0" rtl="0" algn="l">
              <a:spcBef>
                <a:spcPts val="10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The academic standards at most Division III colleges far surpass the minimum requirements for Division I or II competition  </a:t>
            </a:r>
          </a:p>
          <a:p>
            <a:pPr indent="0" lvl="0" marL="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sp>
        <p:nvSpPr>
          <p:cNvPr id="135" name="Shape 135"/>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15</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ctrTitle"/>
          </p:nvPr>
        </p:nvSpPr>
        <p:spPr>
          <a:xfrm>
            <a:off x="0" y="152400"/>
            <a:ext cx="7772400" cy="762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3200" u="none" cap="none" strike="noStrike">
                <a:solidFill>
                  <a:schemeClr val="lt1"/>
                </a:solidFill>
                <a:latin typeface="Arial"/>
                <a:ea typeface="Arial"/>
                <a:cs typeface="Arial"/>
                <a:sym typeface="Arial"/>
              </a:rPr>
              <a:t>Initial-Eligibility </a:t>
            </a:r>
            <a:br>
              <a:rPr b="1" i="0" lang="en-US" sz="3200" u="none" cap="none" strike="noStrike">
                <a:solidFill>
                  <a:schemeClr val="lt1"/>
                </a:solidFill>
                <a:latin typeface="Arial"/>
                <a:ea typeface="Arial"/>
                <a:cs typeface="Arial"/>
                <a:sym typeface="Arial"/>
              </a:rPr>
            </a:br>
            <a:r>
              <a:rPr b="1" i="0" lang="en-US" sz="3200" u="none" cap="none" strike="noStrike">
                <a:solidFill>
                  <a:schemeClr val="lt1"/>
                </a:solidFill>
                <a:latin typeface="Arial"/>
                <a:ea typeface="Arial"/>
                <a:cs typeface="Arial"/>
                <a:sym typeface="Arial"/>
              </a:rPr>
              <a:t>Overview: Academics</a:t>
            </a:r>
          </a:p>
        </p:txBody>
      </p:sp>
      <p:sp>
        <p:nvSpPr>
          <p:cNvPr id="142" name="Shape 142"/>
          <p:cNvSpPr txBox="1"/>
          <p:nvPr>
            <p:ph idx="1" type="subTitle"/>
          </p:nvPr>
        </p:nvSpPr>
        <p:spPr>
          <a:xfrm>
            <a:off x="304800" y="1524000"/>
            <a:ext cx="3276600" cy="3962399"/>
          </a:xfrm>
          <a:prstGeom prst="rect">
            <a:avLst/>
          </a:prstGeom>
          <a:noFill/>
          <a:ln>
            <a:noFill/>
          </a:ln>
        </p:spPr>
        <p:txBody>
          <a:bodyPr anchorCtr="0" anchor="t" bIns="45700" lIns="91425" rIns="91425" tIns="45700">
            <a:noAutofit/>
          </a:bodyPr>
          <a:lstStyle/>
          <a:p>
            <a:pPr indent="-171450" lvl="0" marL="171450" marR="0" rtl="0" algn="l">
              <a:lnSpc>
                <a:spcPct val="8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Division I:</a:t>
            </a:r>
          </a:p>
          <a:p>
            <a:pPr indent="-171450" lvl="0" marL="171450" marR="0" rtl="0" algn="l">
              <a:lnSpc>
                <a:spcPct val="80000"/>
              </a:lnSpc>
              <a:spcBef>
                <a:spcPts val="400"/>
              </a:spcBef>
              <a:spcAft>
                <a:spcPts val="0"/>
              </a:spcAft>
              <a:buClr>
                <a:schemeClr val="dk1"/>
              </a:buClr>
              <a:buSzPct val="25000"/>
              <a:buFont typeface="Arial"/>
              <a:buNone/>
            </a:pPr>
            <a:r>
              <a:t/>
            </a:r>
            <a:endParaRPr b="1" i="0" sz="2000" u="none" cap="none" strike="noStrike">
              <a:solidFill>
                <a:schemeClr val="dk1"/>
              </a:solidFill>
              <a:latin typeface="Arial"/>
              <a:ea typeface="Arial"/>
              <a:cs typeface="Arial"/>
              <a:sym typeface="Arial"/>
            </a:endParaRPr>
          </a:p>
          <a:p>
            <a:pPr indent="-171450" lvl="0" marL="171450" marR="0" rtl="0" algn="l">
              <a:lnSpc>
                <a:spcPct val="80000"/>
              </a:lnSpc>
              <a:spcBef>
                <a:spcPts val="40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16 Core Courses</a:t>
            </a:r>
          </a:p>
          <a:p>
            <a:pPr indent="-171450" lvl="0" marL="1714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4 years English</a:t>
            </a:r>
          </a:p>
          <a:p>
            <a:pPr indent="-171450" lvl="0" marL="1714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3 years math (Algebra I or higher)</a:t>
            </a:r>
          </a:p>
          <a:p>
            <a:pPr indent="-171450" lvl="0" marL="1714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2 years natural/physical science</a:t>
            </a:r>
          </a:p>
          <a:p>
            <a:pPr indent="-171450" lvl="0" marL="1714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1 year additional English, math or natural/physical science</a:t>
            </a:r>
          </a:p>
          <a:p>
            <a:pPr indent="-171450" lvl="0" marL="1714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2 years social science</a:t>
            </a:r>
          </a:p>
          <a:p>
            <a:pPr indent="-171450" lvl="0" marL="1714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4 years additional courses </a:t>
            </a:r>
          </a:p>
          <a:p>
            <a:pPr indent="0" lvl="0" marL="0" marR="0" rtl="0" algn="ctr">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sp>
        <p:nvSpPr>
          <p:cNvPr id="143" name="Shape 143"/>
          <p:cNvSpPr txBox="1"/>
          <p:nvPr/>
        </p:nvSpPr>
        <p:spPr>
          <a:xfrm>
            <a:off x="5105400" y="1524000"/>
            <a:ext cx="3352799" cy="4647426"/>
          </a:xfrm>
          <a:prstGeom prst="rect">
            <a:avLst/>
          </a:prstGeom>
          <a:noFill/>
          <a:ln>
            <a:noFill/>
          </a:ln>
        </p:spPr>
        <p:txBody>
          <a:bodyPr anchorCtr="0" anchor="t" bIns="45700" lIns="91425" rIns="91425" tIns="45700">
            <a:noAutofit/>
          </a:bodyPr>
          <a:lstStyle/>
          <a:p>
            <a:pPr indent="-171450" lvl="0" marL="171450" marR="0" rtl="0" algn="l">
              <a:spcBef>
                <a:spcPts val="0"/>
              </a:spcBef>
              <a:buSzPct val="25000"/>
              <a:buNone/>
            </a:pPr>
            <a:r>
              <a:rPr b="1" lang="en-US" sz="1800">
                <a:solidFill>
                  <a:schemeClr val="dk1"/>
                </a:solidFill>
                <a:latin typeface="Arial"/>
                <a:ea typeface="Arial"/>
                <a:cs typeface="Arial"/>
                <a:sym typeface="Arial"/>
              </a:rPr>
              <a:t>Division II:</a:t>
            </a:r>
          </a:p>
          <a:p>
            <a:pPr indent="-171450" lvl="0" marL="171450" marR="0" rtl="0" algn="l">
              <a:spcBef>
                <a:spcPts val="0"/>
              </a:spcBef>
              <a:buNone/>
            </a:pPr>
            <a:r>
              <a:t/>
            </a:r>
            <a:endParaRPr b="1" sz="1800">
              <a:solidFill>
                <a:srgbClr val="0070C0"/>
              </a:solidFill>
              <a:latin typeface="Arial"/>
              <a:ea typeface="Arial"/>
              <a:cs typeface="Arial"/>
              <a:sym typeface="Arial"/>
            </a:endParaRPr>
          </a:p>
          <a:p>
            <a:pPr indent="-171450" lvl="0" marL="171450" marR="0" rtl="0" algn="l">
              <a:spcBef>
                <a:spcPts val="0"/>
              </a:spcBef>
              <a:buSzPct val="25000"/>
              <a:buNone/>
            </a:pPr>
            <a:r>
              <a:rPr b="1" lang="en-US" sz="2000">
                <a:solidFill>
                  <a:schemeClr val="dk1"/>
                </a:solidFill>
                <a:latin typeface="Arial"/>
                <a:ea typeface="Arial"/>
                <a:cs typeface="Arial"/>
                <a:sym typeface="Arial"/>
              </a:rPr>
              <a:t>14 Core Courses</a:t>
            </a:r>
          </a:p>
          <a:p>
            <a:pPr indent="-171450" lvl="0" marL="171450" marR="0" rtl="0" algn="l">
              <a:spcBef>
                <a:spcPts val="0"/>
              </a:spcBef>
              <a:spcAft>
                <a:spcPts val="0"/>
              </a:spcAft>
              <a:buClr>
                <a:schemeClr val="dk1"/>
              </a:buClr>
              <a:buSzPct val="100000"/>
              <a:buFont typeface="Arial"/>
              <a:buChar char="•"/>
            </a:pPr>
            <a:r>
              <a:rPr lang="en-US" sz="2000">
                <a:solidFill>
                  <a:schemeClr val="dk1"/>
                </a:solidFill>
                <a:latin typeface="Arial"/>
                <a:ea typeface="Arial"/>
                <a:cs typeface="Arial"/>
                <a:sym typeface="Arial"/>
              </a:rPr>
              <a:t>3 years English</a:t>
            </a:r>
          </a:p>
          <a:p>
            <a:pPr indent="-171450" lvl="0" marL="171450" marR="0" rtl="0" algn="l">
              <a:spcBef>
                <a:spcPts val="0"/>
              </a:spcBef>
              <a:spcAft>
                <a:spcPts val="0"/>
              </a:spcAft>
              <a:buClr>
                <a:schemeClr val="dk1"/>
              </a:buClr>
              <a:buSzPct val="100000"/>
              <a:buFont typeface="Arial"/>
              <a:buChar char="•"/>
            </a:pPr>
            <a:r>
              <a:rPr lang="en-US" sz="2000">
                <a:solidFill>
                  <a:schemeClr val="dk1"/>
                </a:solidFill>
                <a:latin typeface="Arial"/>
                <a:ea typeface="Arial"/>
                <a:cs typeface="Arial"/>
                <a:sym typeface="Arial"/>
              </a:rPr>
              <a:t>2 years math (Algebra I or higher)</a:t>
            </a:r>
          </a:p>
          <a:p>
            <a:pPr indent="-171450" lvl="0" marL="171450" marR="0" rtl="0" algn="l">
              <a:spcBef>
                <a:spcPts val="0"/>
              </a:spcBef>
              <a:spcAft>
                <a:spcPts val="0"/>
              </a:spcAft>
              <a:buClr>
                <a:schemeClr val="dk1"/>
              </a:buClr>
              <a:buSzPct val="100000"/>
              <a:buFont typeface="Arial"/>
              <a:buChar char="•"/>
            </a:pPr>
            <a:r>
              <a:rPr lang="en-US" sz="2000">
                <a:solidFill>
                  <a:schemeClr val="dk1"/>
                </a:solidFill>
                <a:latin typeface="Arial"/>
                <a:ea typeface="Arial"/>
                <a:cs typeface="Arial"/>
                <a:sym typeface="Arial"/>
              </a:rPr>
              <a:t>2 years natural/physical science</a:t>
            </a:r>
          </a:p>
          <a:p>
            <a:pPr indent="-171450" lvl="0" marL="171450" marR="0" rtl="0" algn="l">
              <a:spcBef>
                <a:spcPts val="0"/>
              </a:spcBef>
              <a:spcAft>
                <a:spcPts val="0"/>
              </a:spcAft>
              <a:buClr>
                <a:schemeClr val="dk1"/>
              </a:buClr>
              <a:buSzPct val="100000"/>
              <a:buFont typeface="Arial"/>
              <a:buChar char="•"/>
            </a:pPr>
            <a:r>
              <a:rPr lang="en-US" sz="2000">
                <a:solidFill>
                  <a:schemeClr val="dk1"/>
                </a:solidFill>
                <a:latin typeface="Arial"/>
                <a:ea typeface="Arial"/>
                <a:cs typeface="Arial"/>
                <a:sym typeface="Arial"/>
              </a:rPr>
              <a:t>2 years additional English, math or natural/physical science</a:t>
            </a:r>
          </a:p>
          <a:p>
            <a:pPr indent="-171450" lvl="1" marL="628650" marR="0" rtl="0" algn="l">
              <a:spcBef>
                <a:spcPts val="0"/>
              </a:spcBef>
              <a:spcAft>
                <a:spcPts val="0"/>
              </a:spcAft>
              <a:buClr>
                <a:srgbClr val="333399"/>
              </a:buClr>
              <a:buSzPct val="100000"/>
              <a:buFont typeface="Arial"/>
              <a:buChar char="•"/>
            </a:pPr>
            <a:r>
              <a:rPr b="0" i="0" lang="en-US" sz="2000" u="none" cap="none" strike="noStrike">
                <a:solidFill>
                  <a:srgbClr val="333399"/>
                </a:solidFill>
                <a:latin typeface="Arial"/>
                <a:ea typeface="Arial"/>
                <a:cs typeface="Arial"/>
                <a:sym typeface="Arial"/>
              </a:rPr>
              <a:t>3 years 2013 and after</a:t>
            </a:r>
          </a:p>
          <a:p>
            <a:pPr indent="-171450" lvl="0" marL="171450" marR="0" rtl="0" algn="l">
              <a:spcBef>
                <a:spcPts val="0"/>
              </a:spcBef>
              <a:spcAft>
                <a:spcPts val="0"/>
              </a:spcAft>
              <a:buClr>
                <a:schemeClr val="dk1"/>
              </a:buClr>
              <a:buSzPct val="100000"/>
              <a:buFont typeface="Arial"/>
              <a:buChar char="•"/>
            </a:pPr>
            <a:r>
              <a:rPr lang="en-US" sz="2000">
                <a:solidFill>
                  <a:schemeClr val="dk1"/>
                </a:solidFill>
                <a:latin typeface="Arial"/>
                <a:ea typeface="Arial"/>
                <a:cs typeface="Arial"/>
                <a:sym typeface="Arial"/>
              </a:rPr>
              <a:t>2 years social science</a:t>
            </a:r>
          </a:p>
          <a:p>
            <a:pPr indent="-171450" lvl="0" marL="171450" marR="0" rtl="0" algn="l">
              <a:spcBef>
                <a:spcPts val="0"/>
              </a:spcBef>
              <a:spcAft>
                <a:spcPts val="0"/>
              </a:spcAft>
              <a:buClr>
                <a:schemeClr val="dk1"/>
              </a:buClr>
              <a:buSzPct val="100000"/>
              <a:buFont typeface="Arial"/>
              <a:buChar char="•"/>
            </a:pPr>
            <a:r>
              <a:rPr lang="en-US" sz="2000">
                <a:solidFill>
                  <a:schemeClr val="dk1"/>
                </a:solidFill>
                <a:latin typeface="Arial"/>
                <a:ea typeface="Arial"/>
                <a:cs typeface="Arial"/>
                <a:sym typeface="Arial"/>
              </a:rPr>
              <a:t>3 years additional courses</a:t>
            </a:r>
          </a:p>
          <a:p>
            <a:pPr indent="-171450" lvl="1" marL="628650" marR="0" rtl="0" algn="l">
              <a:spcBef>
                <a:spcPts val="0"/>
              </a:spcBef>
              <a:spcAft>
                <a:spcPts val="0"/>
              </a:spcAft>
              <a:buClr>
                <a:srgbClr val="333399"/>
              </a:buClr>
              <a:buSzPct val="100000"/>
              <a:buFont typeface="Arial"/>
              <a:buChar char="•"/>
            </a:pPr>
            <a:r>
              <a:rPr b="0" i="0" lang="en-US" sz="2000" u="none" cap="none" strike="noStrike">
                <a:solidFill>
                  <a:srgbClr val="333399"/>
                </a:solidFill>
                <a:latin typeface="Arial"/>
                <a:ea typeface="Arial"/>
                <a:cs typeface="Arial"/>
                <a:sym typeface="Arial"/>
              </a:rPr>
              <a:t>4 years 2013 and after</a:t>
            </a:r>
          </a:p>
        </p:txBody>
      </p:sp>
      <p:sp>
        <p:nvSpPr>
          <p:cNvPr id="144" name="Shape 144"/>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16</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pic>
        <p:nvPicPr>
          <p:cNvPr id="150" name="Shape 150"/>
          <p:cNvPicPr preferRelativeResize="0"/>
          <p:nvPr/>
        </p:nvPicPr>
        <p:blipFill rotWithShape="1">
          <a:blip r:embed="rId3">
            <a:alphaModFix/>
          </a:blip>
          <a:srcRect b="0" l="0" r="0" t="0"/>
          <a:stretch/>
        </p:blipFill>
        <p:spPr>
          <a:xfrm>
            <a:off x="762000" y="1447800"/>
            <a:ext cx="3657600" cy="4575773"/>
          </a:xfrm>
          <a:prstGeom prst="rect">
            <a:avLst/>
          </a:prstGeom>
          <a:noFill/>
          <a:ln>
            <a:noFill/>
          </a:ln>
        </p:spPr>
      </p:pic>
      <p:pic>
        <p:nvPicPr>
          <p:cNvPr id="151" name="Shape 151"/>
          <p:cNvPicPr preferRelativeResize="0"/>
          <p:nvPr/>
        </p:nvPicPr>
        <p:blipFill rotWithShape="1">
          <a:blip r:embed="rId4">
            <a:alphaModFix/>
          </a:blip>
          <a:srcRect b="0" l="0" r="0" t="0"/>
          <a:stretch/>
        </p:blipFill>
        <p:spPr>
          <a:xfrm>
            <a:off x="4953000" y="1447800"/>
            <a:ext cx="3657600" cy="4648199"/>
          </a:xfrm>
          <a:prstGeom prst="rect">
            <a:avLst/>
          </a:prstGeom>
          <a:noFill/>
          <a:ln>
            <a:noFill/>
          </a:ln>
        </p:spPr>
      </p:pic>
      <p:sp>
        <p:nvSpPr>
          <p:cNvPr id="152" name="Shape 152"/>
          <p:cNvSpPr txBox="1"/>
          <p:nvPr/>
        </p:nvSpPr>
        <p:spPr>
          <a:xfrm>
            <a:off x="0" y="152400"/>
            <a:ext cx="7772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3200" u="none" cap="none" strike="noStrike">
                <a:solidFill>
                  <a:schemeClr val="lt1"/>
                </a:solidFill>
                <a:latin typeface="Arial"/>
                <a:ea typeface="Arial"/>
                <a:cs typeface="Arial"/>
                <a:sym typeface="Arial"/>
              </a:rPr>
              <a:t>Initial-Eligibility </a:t>
            </a:r>
            <a:br>
              <a:rPr b="1" i="0" lang="en-US" sz="3200" u="none" cap="none" strike="noStrike">
                <a:solidFill>
                  <a:schemeClr val="lt1"/>
                </a:solidFill>
                <a:latin typeface="Arial"/>
                <a:ea typeface="Arial"/>
                <a:cs typeface="Arial"/>
                <a:sym typeface="Arial"/>
              </a:rPr>
            </a:br>
            <a:r>
              <a:rPr b="1" i="0" lang="en-US" sz="3200" u="none" cap="none" strike="noStrike">
                <a:solidFill>
                  <a:schemeClr val="lt1"/>
                </a:solidFill>
                <a:latin typeface="Arial"/>
                <a:ea typeface="Arial"/>
                <a:cs typeface="Arial"/>
                <a:sym typeface="Arial"/>
              </a:rPr>
              <a:t>Overview: Academics</a:t>
            </a:r>
          </a:p>
        </p:txBody>
      </p:sp>
      <p:sp>
        <p:nvSpPr>
          <p:cNvPr id="153" name="Shape 153"/>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17</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ctrTitle"/>
          </p:nvPr>
        </p:nvSpPr>
        <p:spPr>
          <a:xfrm>
            <a:off x="685800" y="1371600"/>
            <a:ext cx="7772400" cy="762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Definition of a Core Course</a:t>
            </a:r>
          </a:p>
        </p:txBody>
      </p:sp>
      <p:sp>
        <p:nvSpPr>
          <p:cNvPr id="160" name="Shape 160"/>
          <p:cNvSpPr txBox="1"/>
          <p:nvPr>
            <p:ph idx="1" type="subTitle"/>
          </p:nvPr>
        </p:nvSpPr>
        <p:spPr>
          <a:xfrm>
            <a:off x="1371600" y="2133600"/>
            <a:ext cx="6400799" cy="4114800"/>
          </a:xfrm>
          <a:prstGeom prst="rect">
            <a:avLst/>
          </a:prstGeom>
          <a:noFill/>
          <a:ln>
            <a:noFill/>
          </a:ln>
        </p:spPr>
        <p:txBody>
          <a:bodyPr anchorCtr="0" anchor="t" bIns="45700" lIns="91425" rIns="91425" tIns="45700">
            <a:noAutofit/>
          </a:bodyPr>
          <a:lstStyle/>
          <a:p>
            <a:pPr indent="-419100" lvl="0" marL="41910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Qualifies for high school graduation in one or more of the following: English, mathematics, natural or physical science, social science, foreign language or comparative religion or philosophy;</a:t>
            </a:r>
          </a:p>
          <a:p>
            <a:pPr indent="-419100" lvl="0" marL="4191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Is considered academic, four-year college preparatory;</a:t>
            </a:r>
          </a:p>
          <a:p>
            <a:pPr indent="-419100" lvl="0" marL="4191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Is taught at or above the high school's regular academic level;</a:t>
            </a:r>
          </a:p>
          <a:p>
            <a:pPr indent="-419100" lvl="0" marL="4191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For mathematics courses, is at the level of Algebra I or a higher level mathematics course; and</a:t>
            </a:r>
          </a:p>
          <a:p>
            <a:pPr indent="-419100" lvl="0" marL="4191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Is taught by a qualified instructor as defined by the appropriate academic authority</a:t>
            </a:r>
          </a:p>
          <a:p>
            <a:pPr indent="0" lvl="0" marL="0" marR="0" rtl="0" algn="ctr">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sp>
        <p:nvSpPr>
          <p:cNvPr id="161" name="Shape 161"/>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18</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ctrTitle"/>
          </p:nvPr>
        </p:nvSpPr>
        <p:spPr>
          <a:xfrm>
            <a:off x="609600" y="1371600"/>
            <a:ext cx="7772400" cy="1470024"/>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Courses for Students with </a:t>
            </a:r>
            <a:br>
              <a:rPr b="1" i="0" lang="en-US" sz="3600" u="none" cap="none" strike="noStrike">
                <a:solidFill>
                  <a:schemeClr val="dk1"/>
                </a:solidFill>
                <a:latin typeface="Arial"/>
                <a:ea typeface="Arial"/>
                <a:cs typeface="Arial"/>
                <a:sym typeface="Arial"/>
              </a:rPr>
            </a:br>
            <a:r>
              <a:rPr b="1" i="0" lang="en-US" sz="3600" u="none" cap="none" strike="noStrike">
                <a:solidFill>
                  <a:schemeClr val="dk1"/>
                </a:solidFill>
                <a:latin typeface="Arial"/>
                <a:ea typeface="Arial"/>
                <a:cs typeface="Arial"/>
                <a:sym typeface="Arial"/>
              </a:rPr>
              <a:t>Education-Impacting Disabilities</a:t>
            </a:r>
          </a:p>
        </p:txBody>
      </p:sp>
      <p:sp>
        <p:nvSpPr>
          <p:cNvPr id="168" name="Shape 168"/>
          <p:cNvSpPr txBox="1"/>
          <p:nvPr>
            <p:ph idx="1" type="subTitle"/>
          </p:nvPr>
        </p:nvSpPr>
        <p:spPr>
          <a:xfrm>
            <a:off x="1371600" y="2667000"/>
            <a:ext cx="6705599" cy="3124199"/>
          </a:xfrm>
          <a:prstGeom prst="rect">
            <a:avLst/>
          </a:prstGeom>
          <a:noFill/>
          <a:ln>
            <a:noFill/>
          </a:ln>
        </p:spPr>
        <p:txBody>
          <a:bodyPr anchorCtr="0" anchor="t" bIns="45700" lIns="91425" rIns="91425" tIns="45700">
            <a:noAutofit/>
          </a:bodyPr>
          <a:lstStyle/>
          <a:p>
            <a:pPr indent="-420624" lvl="0" marL="420624"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Course must be qualitatively and   quantitatively the same as an already-approved equivalent course</a:t>
            </a:r>
          </a:p>
          <a:p>
            <a:pPr indent="-419100" lvl="0" marL="4191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Course must be exclusively for students with documented education-impacting disabilities</a:t>
            </a:r>
          </a:p>
          <a:p>
            <a:pPr indent="-419100" lvl="0" marL="4191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Curriculum must be the same among students in the class</a:t>
            </a:r>
          </a:p>
          <a:p>
            <a:pPr indent="0" lvl="0" marL="0" marR="0" rtl="0" algn="ctr">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sp>
        <p:nvSpPr>
          <p:cNvPr id="169" name="Shape 169"/>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19</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nvSpPr>
        <p:spPr>
          <a:xfrm>
            <a:off x="304800" y="1447800"/>
            <a:ext cx="8458200" cy="4832092"/>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1" sz="2400">
              <a:solidFill>
                <a:schemeClr val="accent2"/>
              </a:solidFill>
              <a:latin typeface="Arial"/>
              <a:ea typeface="Arial"/>
              <a:cs typeface="Arial"/>
              <a:sym typeface="Arial"/>
            </a:endParaRPr>
          </a:p>
          <a:p>
            <a:pPr indent="0" lvl="0" marL="0" marR="0" rtl="0" algn="l">
              <a:spcBef>
                <a:spcPts val="0"/>
              </a:spcBef>
              <a:buNone/>
            </a:pPr>
            <a:r>
              <a:t/>
            </a:r>
            <a:endParaRPr b="1" sz="2400">
              <a:solidFill>
                <a:schemeClr val="accent2"/>
              </a:solidFill>
              <a:latin typeface="Arial"/>
              <a:ea typeface="Arial"/>
              <a:cs typeface="Arial"/>
              <a:sym typeface="Arial"/>
            </a:endParaRPr>
          </a:p>
          <a:p>
            <a:pPr indent="0" lvl="0" marL="0" marR="0" rtl="0" algn="l">
              <a:spcBef>
                <a:spcPts val="0"/>
              </a:spcBef>
              <a:buSzPct val="25000"/>
              <a:buNone/>
            </a:pPr>
            <a:r>
              <a:rPr b="1" lang="en-US" sz="2400">
                <a:solidFill>
                  <a:schemeClr val="dk1"/>
                </a:solidFill>
                <a:latin typeface="Arial"/>
                <a:ea typeface="Arial"/>
                <a:cs typeface="Arial"/>
                <a:sym typeface="Arial"/>
              </a:rPr>
              <a:t>Matt Drake</a:t>
            </a:r>
            <a:r>
              <a:rPr lang="en-US" sz="2400">
                <a:solidFill>
                  <a:schemeClr val="dk1"/>
                </a:solidFill>
                <a:latin typeface="Arial"/>
                <a:ea typeface="Arial"/>
                <a:cs typeface="Arial"/>
                <a:sym typeface="Arial"/>
              </a:rPr>
              <a:t>: Assistant Director of Education and Training, NACAC (VA)</a:t>
            </a:r>
          </a:p>
          <a:p>
            <a:pPr indent="0" lvl="0" marL="0" marR="0" rtl="0" algn="l">
              <a:spcBef>
                <a:spcPts val="0"/>
              </a:spcBef>
              <a:buNone/>
            </a:pPr>
            <a:r>
              <a:t/>
            </a:r>
            <a:endParaRPr b="1" sz="2400">
              <a:solidFill>
                <a:schemeClr val="accent2"/>
              </a:solidFill>
              <a:latin typeface="Arial"/>
              <a:ea typeface="Arial"/>
              <a:cs typeface="Arial"/>
              <a:sym typeface="Arial"/>
            </a:endParaRPr>
          </a:p>
          <a:p>
            <a:pPr indent="0" lvl="0" marL="0" marR="0" rtl="0" algn="l">
              <a:spcBef>
                <a:spcPts val="0"/>
              </a:spcBef>
              <a:buSzPct val="25000"/>
              <a:buNone/>
            </a:pPr>
            <a:r>
              <a:rPr b="1" lang="en-US" sz="2400">
                <a:solidFill>
                  <a:srgbClr val="333399"/>
                </a:solidFill>
                <a:latin typeface="Arial"/>
                <a:ea typeface="Arial"/>
                <a:cs typeface="Arial"/>
                <a:sym typeface="Arial"/>
              </a:rPr>
              <a:t>Presenters</a:t>
            </a:r>
          </a:p>
          <a:p>
            <a:pPr indent="0" lvl="0" marL="0" marR="0" rtl="0" algn="l">
              <a:spcBef>
                <a:spcPts val="0"/>
              </a:spcBef>
              <a:buNone/>
            </a:pPr>
            <a:r>
              <a:t/>
            </a:r>
            <a:endParaRPr b="1" sz="2400">
              <a:solidFill>
                <a:schemeClr val="accent2"/>
              </a:solidFill>
              <a:latin typeface="Arial"/>
              <a:ea typeface="Arial"/>
              <a:cs typeface="Arial"/>
              <a:sym typeface="Arial"/>
            </a:endParaRPr>
          </a:p>
          <a:p>
            <a:pPr indent="0" lvl="0" marL="0" marR="0" rtl="0" algn="l">
              <a:spcBef>
                <a:spcPts val="0"/>
              </a:spcBef>
              <a:buSzPct val="25000"/>
              <a:buNone/>
            </a:pPr>
            <a:r>
              <a:rPr b="1" lang="en-US" sz="2400">
                <a:solidFill>
                  <a:schemeClr val="dk1"/>
                </a:solidFill>
                <a:latin typeface="Arial"/>
                <a:ea typeface="Arial"/>
                <a:cs typeface="Arial"/>
                <a:sym typeface="Arial"/>
              </a:rPr>
              <a:t>Lisa Mills</a:t>
            </a:r>
            <a:r>
              <a:rPr lang="en-US" sz="2400">
                <a:solidFill>
                  <a:schemeClr val="dk1"/>
                </a:solidFill>
                <a:latin typeface="Arial"/>
                <a:ea typeface="Arial"/>
                <a:cs typeface="Arial"/>
                <a:sym typeface="Arial"/>
              </a:rPr>
              <a:t>: Director of High School Review, NCAA Eligibility Center (IN)</a:t>
            </a:r>
          </a:p>
          <a:p>
            <a:pPr indent="0" lvl="0" marL="0" marR="0" rtl="0" algn="l">
              <a:spcBef>
                <a:spcPts val="0"/>
              </a:spcBef>
              <a:buNone/>
            </a:pPr>
            <a:r>
              <a:t/>
            </a:r>
            <a:endParaRPr b="1" sz="2400">
              <a:solidFill>
                <a:schemeClr val="dk1"/>
              </a:solidFill>
              <a:latin typeface="Arial"/>
              <a:ea typeface="Arial"/>
              <a:cs typeface="Arial"/>
              <a:sym typeface="Arial"/>
            </a:endParaRPr>
          </a:p>
          <a:p>
            <a:pPr indent="0" lvl="0" marL="0" marR="0" rtl="0" algn="l">
              <a:spcBef>
                <a:spcPts val="0"/>
              </a:spcBef>
              <a:buSzPct val="25000"/>
              <a:buNone/>
            </a:pPr>
            <a:r>
              <a:rPr b="1" lang="en-US" sz="2400">
                <a:solidFill>
                  <a:schemeClr val="dk1"/>
                </a:solidFill>
                <a:latin typeface="Arial"/>
                <a:ea typeface="Arial"/>
                <a:cs typeface="Arial"/>
                <a:sym typeface="Arial"/>
              </a:rPr>
              <a:t>Nick Sproull</a:t>
            </a:r>
            <a:r>
              <a:rPr lang="en-US" sz="2400">
                <a:solidFill>
                  <a:schemeClr val="dk1"/>
                </a:solidFill>
                <a:latin typeface="Arial"/>
                <a:ea typeface="Arial"/>
                <a:cs typeface="Arial"/>
                <a:sym typeface="Arial"/>
              </a:rPr>
              <a:t>: Assistant Director of High School Review, NCAA Eligibility Center (IN)</a:t>
            </a:r>
            <a:br>
              <a:rPr lang="en-US" sz="2000">
                <a:solidFill>
                  <a:schemeClr val="dk1"/>
                </a:solidFill>
                <a:latin typeface="Arial"/>
                <a:ea typeface="Arial"/>
                <a:cs typeface="Arial"/>
                <a:sym typeface="Arial"/>
              </a:rPr>
            </a:br>
          </a:p>
        </p:txBody>
      </p:sp>
      <p:sp>
        <p:nvSpPr>
          <p:cNvPr id="31" name="Shape 31"/>
          <p:cNvSpPr/>
          <p:nvPr/>
        </p:nvSpPr>
        <p:spPr>
          <a:xfrm>
            <a:off x="304800" y="1447800"/>
            <a:ext cx="1689885"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400">
                <a:solidFill>
                  <a:srgbClr val="333399"/>
                </a:solidFill>
                <a:latin typeface="Arial"/>
                <a:ea typeface="Arial"/>
                <a:cs typeface="Arial"/>
                <a:sym typeface="Arial"/>
              </a:rPr>
              <a:t>Moderator</a:t>
            </a:r>
          </a:p>
        </p:txBody>
      </p:sp>
      <p:sp>
        <p:nvSpPr>
          <p:cNvPr id="32" name="Shape 32"/>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2</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ctrTitle"/>
          </p:nvPr>
        </p:nvSpPr>
        <p:spPr>
          <a:xfrm>
            <a:off x="685800" y="1447800"/>
            <a:ext cx="7772400" cy="762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Eighth Grade Courses</a:t>
            </a:r>
          </a:p>
        </p:txBody>
      </p:sp>
      <p:sp>
        <p:nvSpPr>
          <p:cNvPr id="176" name="Shape 176"/>
          <p:cNvSpPr txBox="1"/>
          <p:nvPr>
            <p:ph idx="1" type="subTitle"/>
          </p:nvPr>
        </p:nvSpPr>
        <p:spPr>
          <a:xfrm>
            <a:off x="1371600" y="2286000"/>
            <a:ext cx="6400799" cy="3733800"/>
          </a:xfrm>
          <a:prstGeom prst="rect">
            <a:avLst/>
          </a:prstGeom>
          <a:noFill/>
          <a:ln>
            <a:noFill/>
          </a:ln>
        </p:spPr>
        <p:txBody>
          <a:bodyPr anchorCtr="0" anchor="t" bIns="45700" lIns="91425" rIns="91425" tIns="45700">
            <a:noAutofit/>
          </a:bodyPr>
          <a:lstStyle/>
          <a:p>
            <a:pPr indent="-420624" lvl="0" marL="420624"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NCAA legislation prohibits the use of eighth grade courses; </a:t>
            </a:r>
            <a:r>
              <a:rPr b="0" i="1" lang="en-US" sz="2400" u="sng" cap="none" strike="noStrike">
                <a:solidFill>
                  <a:schemeClr val="dk1"/>
                </a:solidFill>
                <a:latin typeface="Arial"/>
                <a:ea typeface="Arial"/>
                <a:cs typeface="Arial"/>
                <a:sym typeface="Arial"/>
              </a:rPr>
              <a:t>high school courses</a:t>
            </a:r>
            <a:r>
              <a:rPr b="0" i="1" lang="en-US" sz="2400" u="none" cap="none" strike="noStrike">
                <a:solidFill>
                  <a:schemeClr val="dk1"/>
                </a:solidFill>
                <a:latin typeface="Arial"/>
                <a:ea typeface="Arial"/>
                <a:cs typeface="Arial"/>
                <a:sym typeface="Arial"/>
              </a:rPr>
              <a:t> taught in the eighth grade </a:t>
            </a:r>
            <a:r>
              <a:rPr b="0" i="0" lang="en-US" sz="2400" u="none" cap="none" strike="noStrike">
                <a:solidFill>
                  <a:schemeClr val="dk1"/>
                </a:solidFill>
                <a:latin typeface="Arial"/>
                <a:ea typeface="Arial"/>
                <a:cs typeface="Arial"/>
                <a:sym typeface="Arial"/>
              </a:rPr>
              <a:t>may be acceptable.</a:t>
            </a:r>
          </a:p>
          <a:p>
            <a:pPr indent="-457200" lvl="2" marL="9144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Must receive graduation credit;</a:t>
            </a:r>
          </a:p>
          <a:p>
            <a:pPr indent="-457200" lvl="2" marL="9144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Must be on high school transcript with grade and credit; and</a:t>
            </a:r>
          </a:p>
          <a:p>
            <a:pPr indent="-457200" lvl="2" marL="9144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Must be on NCAA’s List of Approved Core Courses</a:t>
            </a:r>
          </a:p>
          <a:p>
            <a:pPr indent="0" lvl="0" marL="0" marR="0" rtl="0" algn="ctr">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sp>
        <p:nvSpPr>
          <p:cNvPr id="177" name="Shape 177"/>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20</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ctrTitle"/>
          </p:nvPr>
        </p:nvSpPr>
        <p:spPr>
          <a:xfrm>
            <a:off x="762000" y="1524000"/>
            <a:ext cx="7772400" cy="1143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2"/>
                </a:solidFill>
                <a:latin typeface="Arial"/>
                <a:ea typeface="Arial"/>
                <a:cs typeface="Arial"/>
                <a:sym typeface="Arial"/>
              </a:rPr>
              <a:t>Core Course Quiz 1</a:t>
            </a:r>
            <a:br>
              <a:rPr b="1" i="0" lang="en-US" sz="3600" u="none" cap="none" strike="noStrike">
                <a:solidFill>
                  <a:schemeClr val="dk2"/>
                </a:solidFill>
                <a:latin typeface="Arial"/>
                <a:ea typeface="Arial"/>
                <a:cs typeface="Arial"/>
                <a:sym typeface="Arial"/>
              </a:rPr>
            </a:br>
            <a:br>
              <a:rPr b="1" i="0" lang="en-US" sz="3600" u="none" cap="none" strike="noStrike">
                <a:solidFill>
                  <a:schemeClr val="dk2"/>
                </a:solidFill>
                <a:latin typeface="Arial"/>
                <a:ea typeface="Arial"/>
                <a:cs typeface="Arial"/>
                <a:sym typeface="Arial"/>
              </a:rPr>
            </a:br>
          </a:p>
        </p:txBody>
      </p:sp>
      <p:sp>
        <p:nvSpPr>
          <p:cNvPr id="183" name="Shape 183"/>
          <p:cNvSpPr txBox="1"/>
          <p:nvPr/>
        </p:nvSpPr>
        <p:spPr>
          <a:xfrm>
            <a:off x="838200" y="2438400"/>
            <a:ext cx="7543800" cy="83099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400">
                <a:solidFill>
                  <a:schemeClr val="dk1"/>
                </a:solidFill>
                <a:latin typeface="Arial"/>
                <a:ea typeface="Arial"/>
                <a:cs typeface="Arial"/>
                <a:sym typeface="Arial"/>
              </a:rPr>
              <a:t>On title alone, what decision would you give the course “Literature and Film Study”?</a:t>
            </a:r>
          </a:p>
        </p:txBody>
      </p:sp>
      <p:sp>
        <p:nvSpPr>
          <p:cNvPr id="184" name="Shape 184"/>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21</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b="0" l="0" r="0" t="0"/>
          <a:stretch/>
        </p:blipFill>
        <p:spPr>
          <a:xfrm>
            <a:off x="990600" y="2286000"/>
            <a:ext cx="6858000" cy="2743199"/>
          </a:xfrm>
          <a:prstGeom prst="rect">
            <a:avLst/>
          </a:prstGeom>
          <a:noFill/>
          <a:ln>
            <a:noFill/>
          </a:ln>
        </p:spPr>
      </p:pic>
      <p:sp>
        <p:nvSpPr>
          <p:cNvPr id="191" name="Shape 191"/>
          <p:cNvSpPr/>
          <p:nvPr/>
        </p:nvSpPr>
        <p:spPr>
          <a:xfrm>
            <a:off x="2286000" y="1524000"/>
            <a:ext cx="4467890"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3600">
                <a:solidFill>
                  <a:schemeClr val="dk1"/>
                </a:solidFill>
                <a:latin typeface="Arial"/>
                <a:ea typeface="Arial"/>
                <a:cs typeface="Arial"/>
                <a:sym typeface="Arial"/>
              </a:rPr>
              <a:t>Core Course Quiz 2</a:t>
            </a:r>
          </a:p>
        </p:txBody>
      </p:sp>
      <p:sp>
        <p:nvSpPr>
          <p:cNvPr id="192" name="Shape 192"/>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22</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ctrTitle"/>
          </p:nvPr>
        </p:nvSpPr>
        <p:spPr>
          <a:xfrm>
            <a:off x="609600" y="1981200"/>
            <a:ext cx="8077199" cy="21335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chemeClr val="dk2"/>
                </a:solidFill>
                <a:latin typeface="Arial"/>
                <a:ea typeface="Arial"/>
                <a:cs typeface="Arial"/>
                <a:sym typeface="Arial"/>
              </a:rPr>
              <a:t>Liberal Arts Mathematics</a:t>
            </a:r>
            <a:br>
              <a:rPr b="0" i="0" lang="en-US" sz="1800" u="none" cap="none" strike="noStrike">
                <a:solidFill>
                  <a:schemeClr val="dk2"/>
                </a:solidFill>
                <a:latin typeface="Arial"/>
                <a:ea typeface="Arial"/>
                <a:cs typeface="Arial"/>
                <a:sym typeface="Arial"/>
              </a:rPr>
            </a:br>
            <a:r>
              <a:rPr b="0" i="0" lang="en-US" sz="1600" u="none" cap="none" strike="noStrike">
                <a:solidFill>
                  <a:schemeClr val="dk2"/>
                </a:solidFill>
                <a:latin typeface="Arial"/>
                <a:ea typeface="Arial"/>
                <a:cs typeface="Arial"/>
                <a:sym typeface="Arial"/>
              </a:rPr>
              <a:t>Prerequisites: Algebra 1 and Geometry</a:t>
            </a:r>
            <a:br>
              <a:rPr b="0" i="0" lang="en-US" sz="1600" u="none" cap="none" strike="noStrike">
                <a:solidFill>
                  <a:schemeClr val="dk2"/>
                </a:solidFill>
                <a:latin typeface="Arial"/>
                <a:ea typeface="Arial"/>
                <a:cs typeface="Arial"/>
                <a:sym typeface="Arial"/>
              </a:rPr>
            </a:br>
            <a:r>
              <a:rPr b="0" i="0" lang="en-US" sz="1600" u="none" cap="none" strike="noStrike">
                <a:solidFill>
                  <a:schemeClr val="dk2"/>
                </a:solidFill>
                <a:latin typeface="Arial"/>
                <a:ea typeface="Arial"/>
                <a:cs typeface="Arial"/>
                <a:sym typeface="Arial"/>
              </a:rPr>
              <a:t>The purpose of this course is to enable students to strengthen algebraic and geometric concepts and skills necessary for further study of mathematics.  The content should include, but not be limited to, the following: exponents and radicals, algebraic expressions and polynomials, equations (linear and quadratic) and inequalities, coordinate geometry, functions, relations, and graphs, systems of linear equations and inequalities, properties of two- and three-dimensional figures, geometric relationships,  and basic concepts of data analysis and probability.  Note:  This course does not meet the academic core requirement in mathematics for entry into the State University System or eligibility requirements for the state scholarship program.</a:t>
            </a:r>
            <a:br>
              <a:rPr b="0" i="0" lang="en-US" sz="1200" u="none" cap="none" strike="noStrike">
                <a:solidFill>
                  <a:schemeClr val="dk2"/>
                </a:solidFill>
                <a:latin typeface="Arial"/>
                <a:ea typeface="Arial"/>
                <a:cs typeface="Arial"/>
                <a:sym typeface="Arial"/>
              </a:rPr>
            </a:br>
          </a:p>
        </p:txBody>
      </p:sp>
      <p:sp>
        <p:nvSpPr>
          <p:cNvPr id="199" name="Shape 199"/>
          <p:cNvSpPr/>
          <p:nvPr/>
        </p:nvSpPr>
        <p:spPr>
          <a:xfrm>
            <a:off x="2362200" y="1371600"/>
            <a:ext cx="4467890"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3600">
                <a:solidFill>
                  <a:schemeClr val="dk1"/>
                </a:solidFill>
                <a:latin typeface="Arial"/>
                <a:ea typeface="Arial"/>
                <a:cs typeface="Arial"/>
                <a:sym typeface="Arial"/>
              </a:rPr>
              <a:t>Core Course Quiz 3</a:t>
            </a:r>
          </a:p>
        </p:txBody>
      </p:sp>
      <p:sp>
        <p:nvSpPr>
          <p:cNvPr id="200" name="Shape 200"/>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23</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ctrTitle"/>
          </p:nvPr>
        </p:nvSpPr>
        <p:spPr>
          <a:xfrm>
            <a:off x="762000" y="2133600"/>
            <a:ext cx="7772400" cy="154304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600" u="none" cap="none" strike="noStrike">
                <a:solidFill>
                  <a:schemeClr val="dk2"/>
                </a:solidFill>
                <a:latin typeface="Arial"/>
                <a:ea typeface="Arial"/>
                <a:cs typeface="Arial"/>
                <a:sym typeface="Arial"/>
              </a:rPr>
              <a:t>Environmental Science Accelerated [1/2 credit]</a:t>
            </a:r>
            <a:br>
              <a:rPr b="0" i="0" lang="en-US" sz="1600" u="none" cap="none" strike="noStrike">
                <a:solidFill>
                  <a:schemeClr val="dk2"/>
                </a:solidFill>
                <a:latin typeface="Arial"/>
                <a:ea typeface="Arial"/>
                <a:cs typeface="Arial"/>
                <a:sym typeface="Arial"/>
              </a:rPr>
            </a:br>
            <a:r>
              <a:rPr b="0" i="0" lang="en-US" sz="1600" u="none" cap="none" strike="noStrike">
                <a:solidFill>
                  <a:schemeClr val="dk2"/>
                </a:solidFill>
                <a:latin typeface="Arial"/>
                <a:ea typeface="Arial"/>
                <a:cs typeface="Arial"/>
                <a:sym typeface="Arial"/>
              </a:rPr>
              <a:t>Prerequisites: departmental approval</a:t>
            </a:r>
            <a:br>
              <a:rPr b="0" i="0" lang="en-US" sz="1600" u="none" cap="none" strike="noStrike">
                <a:solidFill>
                  <a:schemeClr val="dk2"/>
                </a:solidFill>
                <a:latin typeface="Arial"/>
                <a:ea typeface="Arial"/>
                <a:cs typeface="Arial"/>
                <a:sym typeface="Arial"/>
              </a:rPr>
            </a:br>
            <a:r>
              <a:rPr b="0" i="0" lang="en-US" sz="1600" u="none" cap="none" strike="noStrike">
                <a:solidFill>
                  <a:schemeClr val="dk2"/>
                </a:solidFill>
                <a:latin typeface="Arial"/>
                <a:ea typeface="Arial"/>
                <a:cs typeface="Arial"/>
                <a:sym typeface="Arial"/>
              </a:rPr>
              <a:t>Environmental Science is designed to be an interdisciplinary science course that provides the student with a look into the complex systems of earth and how humans fit into these complex processes.  The course will not only draw from biology, chemistry and physics, but also a variety of other disciplines including history, anthropology, sociology, political science and law.  The course will also provide insights into the variety of professional opportunities in this growing field.  Topics will include ecology, energy resources, pollution, resource recovery, and environmental policy.</a:t>
            </a:r>
            <a:br>
              <a:rPr b="0" i="0" lang="en-US" sz="1200" u="none" cap="none" strike="noStrike">
                <a:solidFill>
                  <a:schemeClr val="dk2"/>
                </a:solidFill>
                <a:latin typeface="Arial"/>
                <a:ea typeface="Arial"/>
                <a:cs typeface="Arial"/>
                <a:sym typeface="Arial"/>
              </a:rPr>
            </a:br>
          </a:p>
        </p:txBody>
      </p:sp>
      <p:sp>
        <p:nvSpPr>
          <p:cNvPr id="207" name="Shape 207"/>
          <p:cNvSpPr/>
          <p:nvPr/>
        </p:nvSpPr>
        <p:spPr>
          <a:xfrm>
            <a:off x="2474639" y="1447800"/>
            <a:ext cx="4467891"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3600">
                <a:solidFill>
                  <a:schemeClr val="dk1"/>
                </a:solidFill>
                <a:latin typeface="Arial"/>
                <a:ea typeface="Arial"/>
                <a:cs typeface="Arial"/>
                <a:sym typeface="Arial"/>
              </a:rPr>
              <a:t>Core Course Quiz 4</a:t>
            </a:r>
          </a:p>
        </p:txBody>
      </p:sp>
      <p:sp>
        <p:nvSpPr>
          <p:cNvPr id="208" name="Shape 208"/>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24</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pic>
        <p:nvPicPr>
          <p:cNvPr id="214" name="Shape 214"/>
          <p:cNvPicPr preferRelativeResize="0"/>
          <p:nvPr/>
        </p:nvPicPr>
        <p:blipFill rotWithShape="1">
          <a:blip r:embed="rId3">
            <a:alphaModFix/>
          </a:blip>
          <a:srcRect b="0" l="0" r="0" t="0"/>
          <a:stretch/>
        </p:blipFill>
        <p:spPr>
          <a:xfrm>
            <a:off x="228600" y="2328466"/>
            <a:ext cx="8567158" cy="1591467"/>
          </a:xfrm>
          <a:prstGeom prst="rect">
            <a:avLst/>
          </a:prstGeom>
          <a:noFill/>
          <a:ln>
            <a:noFill/>
          </a:ln>
        </p:spPr>
      </p:pic>
      <p:sp>
        <p:nvSpPr>
          <p:cNvPr id="215" name="Shape 215"/>
          <p:cNvSpPr/>
          <p:nvPr/>
        </p:nvSpPr>
        <p:spPr>
          <a:xfrm>
            <a:off x="2398439" y="1524000"/>
            <a:ext cx="4467891"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3600">
                <a:solidFill>
                  <a:schemeClr val="dk1"/>
                </a:solidFill>
                <a:latin typeface="Arial"/>
                <a:ea typeface="Arial"/>
                <a:cs typeface="Arial"/>
                <a:sym typeface="Arial"/>
              </a:rPr>
              <a:t>Core Course Quiz 5</a:t>
            </a:r>
          </a:p>
        </p:txBody>
      </p:sp>
      <p:sp>
        <p:nvSpPr>
          <p:cNvPr id="216" name="Shape 216"/>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25</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ctrTitle"/>
          </p:nvPr>
        </p:nvSpPr>
        <p:spPr>
          <a:xfrm>
            <a:off x="685800" y="1371600"/>
            <a:ext cx="7772400" cy="10667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2"/>
                </a:solidFill>
                <a:latin typeface="Arial"/>
                <a:ea typeface="Arial"/>
                <a:cs typeface="Arial"/>
                <a:sym typeface="Arial"/>
              </a:rPr>
              <a:t>Core Course Time Limitation</a:t>
            </a:r>
            <a:br>
              <a:rPr b="1" i="0" lang="en-US" sz="4000" u="none" cap="none" strike="noStrike">
                <a:solidFill>
                  <a:schemeClr val="accent2"/>
                </a:solidFill>
                <a:latin typeface="Arial"/>
                <a:ea typeface="Arial"/>
                <a:cs typeface="Arial"/>
                <a:sym typeface="Arial"/>
              </a:rPr>
            </a:br>
            <a:r>
              <a:rPr b="1" i="0" lang="en-US" sz="2800" u="none" cap="none" strike="noStrike">
                <a:solidFill>
                  <a:schemeClr val="dk1"/>
                </a:solidFill>
                <a:latin typeface="Arial"/>
                <a:ea typeface="Arial"/>
                <a:cs typeface="Arial"/>
                <a:sym typeface="Arial"/>
              </a:rPr>
              <a:t>Division I</a:t>
            </a:r>
          </a:p>
        </p:txBody>
      </p:sp>
      <p:sp>
        <p:nvSpPr>
          <p:cNvPr id="223" name="Shape 223"/>
          <p:cNvSpPr txBox="1"/>
          <p:nvPr>
            <p:ph idx="1" type="subTitle"/>
          </p:nvPr>
        </p:nvSpPr>
        <p:spPr>
          <a:xfrm>
            <a:off x="762000" y="2590800"/>
            <a:ext cx="7924799" cy="3657600"/>
          </a:xfrm>
          <a:prstGeom prst="rect">
            <a:avLst/>
          </a:prstGeom>
          <a:noFill/>
          <a:ln>
            <a:noFill/>
          </a:ln>
        </p:spPr>
        <p:txBody>
          <a:bodyPr anchorCtr="0" anchor="t" bIns="45700" lIns="91425" rIns="91425" tIns="45700">
            <a:noAutofit/>
          </a:bodyPr>
          <a:lstStyle/>
          <a:p>
            <a:pPr indent="-171450" lvl="0" marL="17145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If students do not graduate "on time" in eight semesters, any core courses taken after the eighth semester will not be counted toward  NCAA academic-eligibility requirements.</a:t>
            </a:r>
          </a:p>
          <a:p>
            <a:pPr indent="-406400" lvl="1" marL="5715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“On time” means that students have four years (eight semesters), based on when students start grade nine (freshman year) </a:t>
            </a:r>
          </a:p>
          <a:p>
            <a:pPr indent="-406400" lvl="1" marL="5715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Students who DO graduate on time may use </a:t>
            </a:r>
            <a:r>
              <a:rPr b="0" i="0" lang="en-US" sz="2000" u="sng" cap="none" strike="noStrike">
                <a:solidFill>
                  <a:schemeClr val="dk1"/>
                </a:solidFill>
                <a:latin typeface="Arial"/>
                <a:ea typeface="Arial"/>
                <a:cs typeface="Arial"/>
                <a:sym typeface="Arial"/>
              </a:rPr>
              <a:t>one course</a:t>
            </a:r>
            <a:r>
              <a:rPr b="1" i="0"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toward their initial eligibility</a:t>
            </a:r>
          </a:p>
          <a:p>
            <a:pPr indent="-406400" lvl="1" marL="5715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Students with education-impacting disabilities who graduate on time may use </a:t>
            </a:r>
            <a:r>
              <a:rPr b="0" i="0" lang="en-US" sz="2000" u="sng" cap="none" strike="noStrike">
                <a:solidFill>
                  <a:schemeClr val="dk1"/>
                </a:solidFill>
                <a:latin typeface="Arial"/>
                <a:ea typeface="Arial"/>
                <a:cs typeface="Arial"/>
                <a:sym typeface="Arial"/>
              </a:rPr>
              <a:t>three courses</a:t>
            </a:r>
            <a:r>
              <a:rPr b="0" i="0" lang="en-US" sz="2000" u="none" cap="none" strike="noStrike">
                <a:solidFill>
                  <a:schemeClr val="dk1"/>
                </a:solidFill>
                <a:latin typeface="Arial"/>
                <a:ea typeface="Arial"/>
                <a:cs typeface="Arial"/>
                <a:sym typeface="Arial"/>
              </a:rPr>
              <a:t> toward their initial eligibility </a:t>
            </a:r>
          </a:p>
          <a:p>
            <a:pPr indent="0" lvl="0" marL="0" marR="0" rtl="0" algn="ctr">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sp>
        <p:nvSpPr>
          <p:cNvPr id="224" name="Shape 224"/>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26</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ctrTitle"/>
          </p:nvPr>
        </p:nvSpPr>
        <p:spPr>
          <a:xfrm>
            <a:off x="685800" y="1295400"/>
            <a:ext cx="7772400" cy="6095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Early Certification Waiver</a:t>
            </a:r>
          </a:p>
        </p:txBody>
      </p:sp>
      <p:sp>
        <p:nvSpPr>
          <p:cNvPr id="231" name="Shape 231"/>
          <p:cNvSpPr txBox="1"/>
          <p:nvPr>
            <p:ph idx="1" type="subTitle"/>
          </p:nvPr>
        </p:nvSpPr>
        <p:spPr>
          <a:xfrm>
            <a:off x="228600" y="2057400"/>
            <a:ext cx="8915400" cy="3733800"/>
          </a:xfrm>
          <a:prstGeom prst="rect">
            <a:avLst/>
          </a:prstGeom>
          <a:noFill/>
          <a:ln>
            <a:noFill/>
          </a:ln>
        </p:spPr>
        <p:txBody>
          <a:bodyPr anchorCtr="0" anchor="t" bIns="45700" lIns="91425" rIns="91425" tIns="45700">
            <a:noAutofit/>
          </a:bodyPr>
          <a:lstStyle/>
          <a:p>
            <a:pPr indent="-171450" lvl="0" marL="171450" marR="0" rtl="0" algn="l">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Students who meet the following criteria after </a:t>
            </a:r>
            <a:r>
              <a:rPr b="0" i="0" lang="en-US" sz="1700" u="sng" cap="none" strike="noStrike">
                <a:solidFill>
                  <a:schemeClr val="dk1"/>
                </a:solidFill>
                <a:latin typeface="Arial"/>
                <a:ea typeface="Arial"/>
                <a:cs typeface="Arial"/>
                <a:sym typeface="Arial"/>
              </a:rPr>
              <a:t>six semesters</a:t>
            </a:r>
            <a:r>
              <a:rPr b="0" i="0" lang="en-US" sz="1700" u="none" cap="none" strike="noStrike">
                <a:solidFill>
                  <a:schemeClr val="dk1"/>
                </a:solidFill>
                <a:latin typeface="Arial"/>
                <a:ea typeface="Arial"/>
                <a:cs typeface="Arial"/>
                <a:sym typeface="Arial"/>
              </a:rPr>
              <a:t> will be certified as qualifiers:</a:t>
            </a:r>
          </a:p>
          <a:p>
            <a:pPr indent="-177800" lvl="1" marL="571500" marR="0" rtl="0" algn="l">
              <a:spcBef>
                <a:spcPts val="34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 Minimum SAT (Math and Critical Reading) of 1000 </a:t>
            </a:r>
            <a:r>
              <a:rPr b="0" i="0" lang="en-US" sz="1700" u="sng" cap="none" strike="noStrike">
                <a:solidFill>
                  <a:schemeClr val="dk1"/>
                </a:solidFill>
                <a:latin typeface="Arial"/>
                <a:ea typeface="Arial"/>
                <a:cs typeface="Arial"/>
                <a:sym typeface="Arial"/>
              </a:rPr>
              <a:t>or</a:t>
            </a:r>
            <a:r>
              <a:rPr b="0" i="0" lang="en-US" sz="1700" u="none" cap="none" strike="noStrike">
                <a:solidFill>
                  <a:schemeClr val="dk1"/>
                </a:solidFill>
                <a:latin typeface="Arial"/>
                <a:ea typeface="Arial"/>
                <a:cs typeface="Arial"/>
                <a:sym typeface="Arial"/>
              </a:rPr>
              <a:t> minimum sum score of 85 on the ACT; and</a:t>
            </a:r>
          </a:p>
          <a:p>
            <a:pPr indent="-177800" lvl="1" marL="571500" marR="0" rtl="0" algn="l">
              <a:spcBef>
                <a:spcPts val="34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For Division I:  Core-course GPA of 3.0 or higher in a minimum of </a:t>
            </a:r>
            <a:r>
              <a:rPr b="0" i="0" lang="en-US" sz="1700" u="sng" cap="none" strike="noStrike">
                <a:solidFill>
                  <a:schemeClr val="dk1"/>
                </a:solidFill>
                <a:latin typeface="Arial"/>
                <a:ea typeface="Arial"/>
                <a:cs typeface="Arial"/>
                <a:sym typeface="Arial"/>
              </a:rPr>
              <a:t>13</a:t>
            </a:r>
            <a:r>
              <a:rPr b="0" i="0" lang="en-US" sz="1700" u="none" cap="none" strike="noStrike">
                <a:solidFill>
                  <a:schemeClr val="dk1"/>
                </a:solidFill>
                <a:latin typeface="Arial"/>
                <a:ea typeface="Arial"/>
                <a:cs typeface="Arial"/>
                <a:sym typeface="Arial"/>
              </a:rPr>
              <a:t> core courses:</a:t>
            </a:r>
          </a:p>
          <a:p>
            <a:pPr indent="-171450" lvl="3" marL="1428750" marR="0" rtl="0" algn="l">
              <a:spcBef>
                <a:spcPts val="34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3 English</a:t>
            </a:r>
          </a:p>
          <a:p>
            <a:pPr indent="-171450" lvl="3" marL="1428750" marR="0" rtl="0" algn="l">
              <a:spcBef>
                <a:spcPts val="34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2 Math</a:t>
            </a:r>
          </a:p>
          <a:p>
            <a:pPr indent="-171450" lvl="3" marL="1428750" marR="0" rtl="0" algn="l">
              <a:spcBef>
                <a:spcPts val="34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2 Science</a:t>
            </a:r>
          </a:p>
          <a:p>
            <a:pPr indent="-171450" lvl="3" marL="1428750" marR="0" rtl="0" algn="l">
              <a:spcBef>
                <a:spcPts val="340"/>
              </a:spcBef>
              <a:spcAft>
                <a:spcPts val="0"/>
              </a:spcAft>
              <a:buClr>
                <a:schemeClr val="dk1"/>
              </a:buClr>
              <a:buSzPct val="100000"/>
              <a:buFont typeface="Arial"/>
              <a:buChar char="•"/>
            </a:pPr>
            <a:r>
              <a:rPr b="0" i="0" lang="en-US" sz="1700" u="sng" cap="none" strike="noStrike">
                <a:solidFill>
                  <a:schemeClr val="dk1"/>
                </a:solidFill>
                <a:latin typeface="Arial"/>
                <a:ea typeface="Arial"/>
                <a:cs typeface="Arial"/>
                <a:sym typeface="Arial"/>
              </a:rPr>
              <a:t>6</a:t>
            </a:r>
            <a:r>
              <a:rPr b="0" i="0" lang="en-US" sz="1700" u="none" cap="none" strike="noStrike">
                <a:solidFill>
                  <a:schemeClr val="dk1"/>
                </a:solidFill>
                <a:latin typeface="Arial"/>
                <a:ea typeface="Arial"/>
                <a:cs typeface="Arial"/>
                <a:sym typeface="Arial"/>
              </a:rPr>
              <a:t> additional core courses  </a:t>
            </a:r>
          </a:p>
          <a:p>
            <a:pPr indent="-177800" lvl="1" marL="571500" marR="0" rtl="0" algn="l">
              <a:spcBef>
                <a:spcPts val="34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 For Division II:  Core-course GPA of 3.0 or higher in a minimum of </a:t>
            </a:r>
            <a:r>
              <a:rPr b="0" i="0" lang="en-US" sz="1700" u="sng" cap="none" strike="noStrike">
                <a:solidFill>
                  <a:schemeClr val="dk1"/>
                </a:solidFill>
                <a:latin typeface="Arial"/>
                <a:ea typeface="Arial"/>
                <a:cs typeface="Arial"/>
                <a:sym typeface="Arial"/>
              </a:rPr>
              <a:t>12</a:t>
            </a:r>
            <a:r>
              <a:rPr b="0" i="0" lang="en-US" sz="1700" u="none" cap="none" strike="noStrike">
                <a:solidFill>
                  <a:schemeClr val="dk1"/>
                </a:solidFill>
                <a:latin typeface="Arial"/>
                <a:ea typeface="Arial"/>
                <a:cs typeface="Arial"/>
                <a:sym typeface="Arial"/>
              </a:rPr>
              <a:t> core courses:</a:t>
            </a:r>
          </a:p>
          <a:p>
            <a:pPr indent="-171450" lvl="3" marL="1428750" marR="0" rtl="0" algn="l">
              <a:spcBef>
                <a:spcPts val="34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3 English</a:t>
            </a:r>
          </a:p>
          <a:p>
            <a:pPr indent="-171450" lvl="3" marL="1428750" marR="0" rtl="0" algn="l">
              <a:spcBef>
                <a:spcPts val="34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2 Math</a:t>
            </a:r>
          </a:p>
          <a:p>
            <a:pPr indent="-171450" lvl="3" marL="1428750" marR="0" rtl="0" algn="l">
              <a:spcBef>
                <a:spcPts val="34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2 Science</a:t>
            </a:r>
          </a:p>
          <a:p>
            <a:pPr indent="-171450" lvl="3" marL="1428750" marR="0" rtl="0" algn="l">
              <a:spcBef>
                <a:spcPts val="340"/>
              </a:spcBef>
              <a:spcAft>
                <a:spcPts val="0"/>
              </a:spcAft>
              <a:buClr>
                <a:schemeClr val="dk1"/>
              </a:buClr>
              <a:buSzPct val="100000"/>
              <a:buFont typeface="Arial"/>
              <a:buChar char="•"/>
            </a:pPr>
            <a:r>
              <a:rPr b="0" i="0" lang="en-US" sz="1700" u="sng" cap="none" strike="noStrike">
                <a:solidFill>
                  <a:schemeClr val="dk1"/>
                </a:solidFill>
                <a:latin typeface="Arial"/>
                <a:ea typeface="Arial"/>
                <a:cs typeface="Arial"/>
                <a:sym typeface="Arial"/>
              </a:rPr>
              <a:t>5</a:t>
            </a:r>
            <a:r>
              <a:rPr b="0" i="0" lang="en-US" sz="1700" u="none" cap="none" strike="noStrike">
                <a:solidFill>
                  <a:schemeClr val="dk1"/>
                </a:solidFill>
                <a:latin typeface="Arial"/>
                <a:ea typeface="Arial"/>
                <a:cs typeface="Arial"/>
                <a:sym typeface="Arial"/>
              </a:rPr>
              <a:t> additional core courses  </a:t>
            </a:r>
          </a:p>
          <a:p>
            <a:pPr indent="0" lvl="0" marL="0" marR="0" rtl="0" algn="ctr">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sp>
        <p:nvSpPr>
          <p:cNvPr id="232" name="Shape 232"/>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27</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ctrTitle"/>
          </p:nvPr>
        </p:nvSpPr>
        <p:spPr>
          <a:xfrm>
            <a:off x="685800" y="1371600"/>
            <a:ext cx="7772400" cy="83819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2"/>
                </a:solidFill>
                <a:latin typeface="Arial"/>
                <a:ea typeface="Arial"/>
                <a:cs typeface="Arial"/>
                <a:sym typeface="Arial"/>
              </a:rPr>
              <a:t>News and Trends</a:t>
            </a:r>
          </a:p>
        </p:txBody>
      </p:sp>
      <p:sp>
        <p:nvSpPr>
          <p:cNvPr id="239" name="Shape 239"/>
          <p:cNvSpPr txBox="1"/>
          <p:nvPr>
            <p:ph idx="1" type="subTitle"/>
          </p:nvPr>
        </p:nvSpPr>
        <p:spPr>
          <a:xfrm>
            <a:off x="1219200" y="2133600"/>
            <a:ext cx="6705599" cy="3505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High School Portal</a:t>
            </a:r>
          </a:p>
          <a:p>
            <a:pPr indent="0" lvl="0" marL="0" marR="0" rtl="0" algn="l">
              <a:spcBef>
                <a:spcPts val="480"/>
              </a:spcBef>
              <a:spcAft>
                <a:spcPts val="0"/>
              </a:spcAft>
              <a:buClr>
                <a:schemeClr val="dk1"/>
              </a:buClr>
              <a:buSzPct val="25000"/>
              <a:buFont typeface="Arial"/>
              <a:buNone/>
            </a:pPr>
            <a:r>
              <a:t/>
            </a:r>
            <a:endParaRPr b="0" i="0" sz="2400" u="none" cap="none" strike="noStrike">
              <a:solidFill>
                <a:schemeClr val="dk1"/>
              </a:solidFill>
              <a:latin typeface="Arial"/>
              <a:ea typeface="Arial"/>
              <a:cs typeface="Arial"/>
              <a:sym typeface="Arial"/>
            </a:endParaRPr>
          </a:p>
          <a:p>
            <a:pPr indent="0" lvl="0" marL="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 Nontraditional Courses</a:t>
            </a:r>
          </a:p>
          <a:p>
            <a:pPr indent="0" lvl="1" marL="4572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 Legislation</a:t>
            </a:r>
          </a:p>
          <a:p>
            <a:pPr indent="0" lvl="1" marL="4572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 Transcripts and Grade Reports</a:t>
            </a:r>
          </a:p>
        </p:txBody>
      </p:sp>
      <p:sp>
        <p:nvSpPr>
          <p:cNvPr id="240" name="Shape 240"/>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28</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ctrTitle"/>
          </p:nvPr>
        </p:nvSpPr>
        <p:spPr>
          <a:xfrm>
            <a:off x="685800" y="1371600"/>
            <a:ext cx="7772400" cy="114299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High School Portal</a:t>
            </a:r>
            <a:br>
              <a:rPr b="1" i="0" lang="en-US" sz="3200" u="none" cap="none" strike="noStrike">
                <a:solidFill>
                  <a:schemeClr val="accent2"/>
                </a:solidFill>
                <a:latin typeface="Arial"/>
                <a:ea typeface="Arial"/>
                <a:cs typeface="Arial"/>
                <a:sym typeface="Arial"/>
              </a:rPr>
            </a:br>
          </a:p>
        </p:txBody>
      </p:sp>
      <p:pic>
        <p:nvPicPr>
          <p:cNvPr id="247" name="Shape 247"/>
          <p:cNvPicPr preferRelativeResize="0"/>
          <p:nvPr/>
        </p:nvPicPr>
        <p:blipFill rotWithShape="1">
          <a:blip r:embed="rId3">
            <a:alphaModFix/>
          </a:blip>
          <a:srcRect b="0" l="0" r="0" t="0"/>
          <a:stretch/>
        </p:blipFill>
        <p:spPr>
          <a:xfrm>
            <a:off x="152401" y="2286000"/>
            <a:ext cx="8645507" cy="2895600"/>
          </a:xfrm>
          <a:prstGeom prst="rect">
            <a:avLst/>
          </a:prstGeom>
          <a:noFill/>
          <a:ln>
            <a:noFill/>
          </a:ln>
        </p:spPr>
      </p:pic>
      <p:sp>
        <p:nvSpPr>
          <p:cNvPr id="248" name="Shape 248"/>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29</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 name="Shape 37"/>
        <p:cNvGrpSpPr/>
        <p:nvPr/>
      </p:nvGrpSpPr>
      <p:grpSpPr>
        <a:xfrm>
          <a:off x="0" y="0"/>
          <a:ext cx="0" cy="0"/>
          <a:chOff x="0" y="0"/>
          <a:chExt cx="0" cy="0"/>
        </a:xfrm>
      </p:grpSpPr>
      <p:sp>
        <p:nvSpPr>
          <p:cNvPr id="38" name="Shape 38"/>
          <p:cNvSpPr txBox="1"/>
          <p:nvPr>
            <p:ph type="ctrTitle"/>
          </p:nvPr>
        </p:nvSpPr>
        <p:spPr>
          <a:xfrm>
            <a:off x="304800" y="1447800"/>
            <a:ext cx="8534399" cy="6857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Join NACAC Today!</a:t>
            </a:r>
            <a:br>
              <a:rPr b="1" i="0" lang="en-US" sz="3200" u="none" cap="none" strike="noStrike">
                <a:solidFill>
                  <a:srgbClr val="3573B9"/>
                </a:solidFill>
                <a:latin typeface="Arial"/>
                <a:ea typeface="Arial"/>
                <a:cs typeface="Arial"/>
                <a:sym typeface="Arial"/>
              </a:rPr>
            </a:br>
            <a:r>
              <a:rPr b="0" i="0" lang="en-US" sz="2400" u="none" cap="none" strike="noStrike">
                <a:solidFill>
                  <a:schemeClr val="dk2"/>
                </a:solidFill>
                <a:latin typeface="Arial"/>
                <a:ea typeface="Arial"/>
                <a:cs typeface="Arial"/>
                <a:sym typeface="Arial"/>
              </a:rPr>
              <a:t>Begin Enjoying Your </a:t>
            </a:r>
            <a:r>
              <a:rPr b="0" i="0" lang="en-US" sz="2400" u="sng" cap="none" strike="noStrike">
                <a:solidFill>
                  <a:schemeClr val="hlink"/>
                </a:solidFill>
                <a:latin typeface="Arial"/>
                <a:ea typeface="Arial"/>
                <a:cs typeface="Arial"/>
                <a:sym typeface="Arial"/>
                <a:hlinkClick r:id="rId3"/>
              </a:rPr>
              <a:t>NACAC Membership</a:t>
            </a:r>
            <a:r>
              <a:rPr b="0" i="0" lang="en-US" sz="2400" u="none" cap="none" strike="noStrike">
                <a:solidFill>
                  <a:schemeClr val="dk2"/>
                </a:solidFill>
                <a:latin typeface="Arial"/>
                <a:ea typeface="Arial"/>
                <a:cs typeface="Arial"/>
                <a:sym typeface="Arial"/>
              </a:rPr>
              <a:t> Experience…</a:t>
            </a:r>
            <a:br>
              <a:rPr b="0" i="0" lang="en-US" sz="3200" u="none" cap="none" strike="noStrike">
                <a:solidFill>
                  <a:schemeClr val="dk2"/>
                </a:solidFill>
                <a:latin typeface="Arial"/>
                <a:ea typeface="Arial"/>
                <a:cs typeface="Arial"/>
                <a:sym typeface="Arial"/>
              </a:rPr>
            </a:br>
          </a:p>
        </p:txBody>
      </p:sp>
      <p:sp>
        <p:nvSpPr>
          <p:cNvPr id="39" name="Shape 39"/>
          <p:cNvSpPr txBox="1"/>
          <p:nvPr>
            <p:ph idx="1" type="subTitle"/>
          </p:nvPr>
        </p:nvSpPr>
        <p:spPr>
          <a:xfrm>
            <a:off x="381000" y="2590800"/>
            <a:ext cx="8381999" cy="3657600"/>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Endless networking and career connections that will build your professional support system</a:t>
            </a:r>
          </a:p>
          <a:p>
            <a:pPr indent="-457200" lvl="0" marL="457200" marR="0" rtl="0" algn="l">
              <a:spcBef>
                <a:spcPts val="42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A vast body of knowledge that will advance your work and keep you in touch</a:t>
            </a:r>
          </a:p>
          <a:p>
            <a:pPr indent="-457200" lvl="0" marL="457200" marR="0" rtl="0" algn="l">
              <a:spcBef>
                <a:spcPts val="42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Essential training and professional development tailored to give you techniques and tips</a:t>
            </a:r>
          </a:p>
          <a:p>
            <a:pPr indent="-457200" lvl="0" marL="457200" marR="0" rtl="0" algn="l">
              <a:spcBef>
                <a:spcPts val="42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Opportunities for involvement and recognition that provide you with a respected leadership forum</a:t>
            </a:r>
          </a:p>
          <a:p>
            <a:pPr indent="-457200" lvl="0" marL="457200" marR="0" rtl="0" algn="l">
              <a:spcBef>
                <a:spcPts val="420"/>
              </a:spcBef>
              <a:spcAft>
                <a:spcPts val="0"/>
              </a:spcAft>
              <a:buClr>
                <a:schemeClr val="dk1"/>
              </a:buClr>
              <a:buSzPct val="100000"/>
              <a:buFont typeface="Arial"/>
              <a:buChar char="•"/>
            </a:pPr>
            <a:r>
              <a:rPr b="0" i="0" lang="en-US" sz="2100" u="none" cap="none" strike="noStrike">
                <a:solidFill>
                  <a:schemeClr val="dk1"/>
                </a:solidFill>
                <a:latin typeface="Arial"/>
                <a:ea typeface="Arial"/>
                <a:cs typeface="Arial"/>
                <a:sym typeface="Arial"/>
              </a:rPr>
              <a:t>Unity in mission and vision to make a powerful impact for you and your students</a:t>
            </a:r>
          </a:p>
          <a:p>
            <a:pPr indent="0" lvl="0" marL="0" marR="0" rtl="0" algn="l">
              <a:spcBef>
                <a:spcPts val="440"/>
              </a:spcBef>
              <a:spcAft>
                <a:spcPts val="0"/>
              </a:spcAft>
              <a:buClr>
                <a:schemeClr val="dk1"/>
              </a:buClr>
              <a:buSzPct val="100000"/>
              <a:buFont typeface="Arial"/>
              <a:buNone/>
            </a:pPr>
            <a:r>
              <a:t/>
            </a:r>
            <a:endParaRPr b="0" i="0" sz="2200" u="none" cap="none" strike="noStrike">
              <a:solidFill>
                <a:schemeClr val="dk1"/>
              </a:solidFill>
              <a:latin typeface="Arial"/>
              <a:ea typeface="Arial"/>
              <a:cs typeface="Arial"/>
              <a:sym typeface="Arial"/>
            </a:endParaRPr>
          </a:p>
        </p:txBody>
      </p:sp>
      <p:sp>
        <p:nvSpPr>
          <p:cNvPr id="40" name="Shape 40"/>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3</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ctrTitle"/>
          </p:nvPr>
        </p:nvSpPr>
        <p:spPr>
          <a:xfrm>
            <a:off x="685800" y="1371600"/>
            <a:ext cx="7772400" cy="114299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High School Portal</a:t>
            </a:r>
            <a:br>
              <a:rPr b="1" i="0" lang="en-US" sz="3200" u="none" cap="none" strike="noStrike">
                <a:solidFill>
                  <a:schemeClr val="accent2"/>
                </a:solidFill>
                <a:latin typeface="Arial"/>
                <a:ea typeface="Arial"/>
                <a:cs typeface="Arial"/>
                <a:sym typeface="Arial"/>
              </a:rPr>
            </a:br>
          </a:p>
        </p:txBody>
      </p:sp>
      <p:sp>
        <p:nvSpPr>
          <p:cNvPr id="255" name="Shape 255"/>
          <p:cNvSpPr txBox="1"/>
          <p:nvPr>
            <p:ph idx="1" type="subTitle"/>
          </p:nvPr>
        </p:nvSpPr>
        <p:spPr>
          <a:xfrm>
            <a:off x="1371600" y="3886200"/>
            <a:ext cx="6400799" cy="17526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pic>
        <p:nvPicPr>
          <p:cNvPr id="256" name="Shape 256"/>
          <p:cNvPicPr preferRelativeResize="0"/>
          <p:nvPr/>
        </p:nvPicPr>
        <p:blipFill rotWithShape="1">
          <a:blip r:embed="rId3">
            <a:alphaModFix/>
          </a:blip>
          <a:srcRect b="0" l="0" r="0" t="0"/>
          <a:stretch/>
        </p:blipFill>
        <p:spPr>
          <a:xfrm>
            <a:off x="609600" y="2286000"/>
            <a:ext cx="7989244" cy="3619500"/>
          </a:xfrm>
          <a:prstGeom prst="rect">
            <a:avLst/>
          </a:prstGeom>
          <a:noFill/>
          <a:ln>
            <a:noFill/>
          </a:ln>
        </p:spPr>
      </p:pic>
      <p:sp>
        <p:nvSpPr>
          <p:cNvPr id="257" name="Shape 257"/>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30</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ctrTitle"/>
          </p:nvPr>
        </p:nvSpPr>
        <p:spPr>
          <a:xfrm>
            <a:off x="685800" y="1371600"/>
            <a:ext cx="7772400" cy="114299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High School Portal</a:t>
            </a:r>
            <a:br>
              <a:rPr b="1" i="0" lang="en-US" sz="3200" u="none" cap="none" strike="noStrike">
                <a:solidFill>
                  <a:schemeClr val="accent2"/>
                </a:solidFill>
                <a:latin typeface="Arial"/>
                <a:ea typeface="Arial"/>
                <a:cs typeface="Arial"/>
                <a:sym typeface="Arial"/>
              </a:rPr>
            </a:br>
          </a:p>
        </p:txBody>
      </p:sp>
      <p:pic>
        <p:nvPicPr>
          <p:cNvPr id="264" name="Shape 264"/>
          <p:cNvPicPr preferRelativeResize="0"/>
          <p:nvPr/>
        </p:nvPicPr>
        <p:blipFill rotWithShape="1">
          <a:blip r:embed="rId3">
            <a:alphaModFix/>
          </a:blip>
          <a:srcRect b="0" l="0" r="0" t="0"/>
          <a:stretch/>
        </p:blipFill>
        <p:spPr>
          <a:xfrm>
            <a:off x="152400" y="2438400"/>
            <a:ext cx="8763000" cy="2989174"/>
          </a:xfrm>
          <a:prstGeom prst="rect">
            <a:avLst/>
          </a:prstGeom>
          <a:noFill/>
          <a:ln>
            <a:noFill/>
          </a:ln>
        </p:spPr>
      </p:pic>
      <p:sp>
        <p:nvSpPr>
          <p:cNvPr id="265" name="Shape 265"/>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31</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ctrTitle"/>
          </p:nvPr>
        </p:nvSpPr>
        <p:spPr>
          <a:xfrm>
            <a:off x="685800" y="1371600"/>
            <a:ext cx="7772400" cy="9143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Nontraditional Courses</a:t>
            </a:r>
          </a:p>
        </p:txBody>
      </p:sp>
      <p:sp>
        <p:nvSpPr>
          <p:cNvPr id="272" name="Shape 272"/>
          <p:cNvSpPr txBox="1"/>
          <p:nvPr>
            <p:ph idx="1" type="subTitle"/>
          </p:nvPr>
        </p:nvSpPr>
        <p:spPr>
          <a:xfrm>
            <a:off x="1371600" y="2209800"/>
            <a:ext cx="6400799" cy="3962399"/>
          </a:xfrm>
          <a:prstGeom prst="rect">
            <a:avLst/>
          </a:prstGeom>
          <a:noFill/>
          <a:ln>
            <a:noFill/>
          </a:ln>
        </p:spPr>
        <p:txBody>
          <a:bodyPr anchorCtr="0" anchor="t" bIns="45700" lIns="91425" rIns="91425" tIns="45700">
            <a:noAutofit/>
          </a:bodyPr>
          <a:lstStyle/>
          <a:p>
            <a:pPr indent="-171450" lvl="0" marL="17145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Types</a:t>
            </a:r>
          </a:p>
          <a:p>
            <a:pPr indent="-177800" lvl="1" marL="5715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 Online and Virtual Schools</a:t>
            </a:r>
          </a:p>
          <a:p>
            <a:pPr indent="-177800" lvl="1" marL="5715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 Nontraditional courses in traditional schools</a:t>
            </a:r>
          </a:p>
          <a:p>
            <a:pPr indent="-177800" lvl="1" marL="5715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 Credit recovery and Grade recovery</a:t>
            </a:r>
          </a:p>
          <a:p>
            <a:pPr indent="-171450" lvl="0" marL="1714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Transparency on transcripts is essential</a:t>
            </a:r>
          </a:p>
        </p:txBody>
      </p:sp>
      <p:sp>
        <p:nvSpPr>
          <p:cNvPr id="273" name="Shape 273"/>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32</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ctrTitle"/>
          </p:nvPr>
        </p:nvSpPr>
        <p:spPr>
          <a:xfrm>
            <a:off x="762000" y="1447800"/>
            <a:ext cx="7772400" cy="1143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2"/>
                </a:solidFill>
                <a:latin typeface="Arial"/>
                <a:ea typeface="Arial"/>
                <a:cs typeface="Arial"/>
                <a:sym typeface="Arial"/>
              </a:rPr>
              <a:t>Poll Question</a:t>
            </a:r>
            <a:br>
              <a:rPr b="1" i="0" lang="en-US" sz="3600" u="none" cap="none" strike="noStrike">
                <a:solidFill>
                  <a:schemeClr val="dk2"/>
                </a:solidFill>
                <a:latin typeface="Arial"/>
                <a:ea typeface="Arial"/>
                <a:cs typeface="Arial"/>
                <a:sym typeface="Arial"/>
              </a:rPr>
            </a:br>
            <a:br>
              <a:rPr b="1" i="0" lang="en-US" sz="3600" u="none" cap="none" strike="noStrike">
                <a:solidFill>
                  <a:schemeClr val="dk2"/>
                </a:solidFill>
                <a:latin typeface="Arial"/>
                <a:ea typeface="Arial"/>
                <a:cs typeface="Arial"/>
                <a:sym typeface="Arial"/>
              </a:rPr>
            </a:br>
          </a:p>
        </p:txBody>
      </p:sp>
      <p:sp>
        <p:nvSpPr>
          <p:cNvPr id="279" name="Shape 279"/>
          <p:cNvSpPr txBox="1"/>
          <p:nvPr/>
        </p:nvSpPr>
        <p:spPr>
          <a:xfrm>
            <a:off x="838200" y="2438400"/>
            <a:ext cx="7543800" cy="46196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400">
                <a:solidFill>
                  <a:schemeClr val="dk1"/>
                </a:solidFill>
                <a:latin typeface="Arial"/>
                <a:ea typeface="Arial"/>
                <a:cs typeface="Arial"/>
                <a:sym typeface="Arial"/>
              </a:rPr>
              <a:t>Does your school offer nontraditional courses?</a:t>
            </a:r>
          </a:p>
        </p:txBody>
      </p:sp>
      <p:sp>
        <p:nvSpPr>
          <p:cNvPr id="280" name="Shape 280"/>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33</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ctrTitle"/>
          </p:nvPr>
        </p:nvSpPr>
        <p:spPr>
          <a:xfrm>
            <a:off x="685800" y="1371600"/>
            <a:ext cx="7772400" cy="7619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Nontraditional Courses</a:t>
            </a:r>
          </a:p>
        </p:txBody>
      </p:sp>
      <p:sp>
        <p:nvSpPr>
          <p:cNvPr id="287" name="Shape 287"/>
          <p:cNvSpPr txBox="1"/>
          <p:nvPr>
            <p:ph idx="1" type="subTitle"/>
          </p:nvPr>
        </p:nvSpPr>
        <p:spPr>
          <a:xfrm>
            <a:off x="1143000" y="2133600"/>
            <a:ext cx="6629400" cy="3962399"/>
          </a:xfrm>
          <a:prstGeom prst="rect">
            <a:avLst/>
          </a:prstGeom>
          <a:noFill/>
          <a:ln>
            <a:noFill/>
          </a:ln>
        </p:spPr>
        <p:txBody>
          <a:bodyPr anchorCtr="0" anchor="t" bIns="45700" lIns="91425" rIns="91425" tIns="45700">
            <a:noAutofit/>
          </a:bodyPr>
          <a:lstStyle/>
          <a:p>
            <a:pPr indent="-171450" lvl="0" marL="17145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 Nontraditional Core Course Legislation</a:t>
            </a:r>
          </a:p>
          <a:p>
            <a:pPr indent="-177800" lvl="1" marL="5715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 Must meet definition of a core course.</a:t>
            </a:r>
          </a:p>
          <a:p>
            <a:pPr indent="-177800" lvl="1" marL="5715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 Student/Instructor Interaction</a:t>
            </a:r>
          </a:p>
          <a:p>
            <a:pPr indent="-177800" lvl="1" marL="5715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 Timeframe</a:t>
            </a:r>
          </a:p>
          <a:p>
            <a:pPr indent="0" lvl="0" marL="0" marR="0" rtl="0" algn="ctr">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sp>
        <p:nvSpPr>
          <p:cNvPr id="288" name="Shape 288"/>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34</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type="ctrTitle"/>
          </p:nvPr>
        </p:nvSpPr>
        <p:spPr>
          <a:xfrm>
            <a:off x="685800" y="1371600"/>
            <a:ext cx="7772400" cy="83819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2"/>
                </a:solidFill>
                <a:latin typeface="Arial"/>
                <a:ea typeface="Arial"/>
                <a:cs typeface="Arial"/>
                <a:sym typeface="Arial"/>
              </a:rPr>
              <a:t>Role of the High School</a:t>
            </a:r>
          </a:p>
        </p:txBody>
      </p:sp>
      <p:sp>
        <p:nvSpPr>
          <p:cNvPr id="295" name="Shape 295"/>
          <p:cNvSpPr txBox="1"/>
          <p:nvPr>
            <p:ph idx="1" type="subTitle"/>
          </p:nvPr>
        </p:nvSpPr>
        <p:spPr>
          <a:xfrm>
            <a:off x="1371600" y="2209800"/>
            <a:ext cx="6400799" cy="3429000"/>
          </a:xfrm>
          <a:prstGeom prst="rect">
            <a:avLst/>
          </a:prstGeom>
          <a:noFill/>
          <a:ln>
            <a:noFill/>
          </a:ln>
        </p:spPr>
        <p:txBody>
          <a:bodyPr anchorCtr="0" anchor="t" bIns="45700" lIns="91425" rIns="91425" tIns="45700">
            <a:noAutofit/>
          </a:bodyPr>
          <a:lstStyle/>
          <a:p>
            <a:pPr indent="-381000" lvl="0" marL="381000" marR="0" rtl="0" algn="l">
              <a:lnSpc>
                <a:spcPct val="125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Make sure your school’s NCAA List of Approved Core Courses is accurate and up to date.</a:t>
            </a:r>
          </a:p>
          <a:p>
            <a:pPr indent="-381000" lvl="0" marL="381000" marR="0" rtl="0" algn="l">
              <a:lnSpc>
                <a:spcPct val="125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Send 6</a:t>
            </a:r>
            <a:r>
              <a:rPr b="0" baseline="30000" i="0" lang="en-US" sz="2000" u="none" cap="none" strike="noStrike">
                <a:solidFill>
                  <a:schemeClr val="dk1"/>
                </a:solidFill>
                <a:latin typeface="Arial"/>
                <a:ea typeface="Arial"/>
                <a:cs typeface="Arial"/>
                <a:sym typeface="Arial"/>
              </a:rPr>
              <a:t>th</a:t>
            </a:r>
            <a:r>
              <a:rPr b="0" i="0" lang="en-US" sz="2000" u="none" cap="none" strike="noStrike">
                <a:solidFill>
                  <a:schemeClr val="dk1"/>
                </a:solidFill>
                <a:latin typeface="Arial"/>
                <a:ea typeface="Arial"/>
                <a:cs typeface="Arial"/>
                <a:sym typeface="Arial"/>
              </a:rPr>
              <a:t> semester transcripts and 8</a:t>
            </a:r>
            <a:r>
              <a:rPr b="0" baseline="30000" i="0" lang="en-US" sz="2000" u="none" cap="none" strike="noStrike">
                <a:solidFill>
                  <a:schemeClr val="dk1"/>
                </a:solidFill>
                <a:latin typeface="Arial"/>
                <a:ea typeface="Arial"/>
                <a:cs typeface="Arial"/>
                <a:sym typeface="Arial"/>
              </a:rPr>
              <a:t>th</a:t>
            </a:r>
            <a:r>
              <a:rPr b="0" i="0" lang="en-US" sz="2000" u="none" cap="none" strike="noStrike">
                <a:solidFill>
                  <a:schemeClr val="dk1"/>
                </a:solidFill>
                <a:latin typeface="Arial"/>
                <a:ea typeface="Arial"/>
                <a:cs typeface="Arial"/>
                <a:sym typeface="Arial"/>
              </a:rPr>
              <a:t> semester transcripts for students who have registered with the Eligibility Center at the end of each academic year.</a:t>
            </a:r>
          </a:p>
          <a:p>
            <a:pPr indent="-381000" lvl="0" marL="381000" marR="0" rtl="0" algn="l">
              <a:lnSpc>
                <a:spcPct val="125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Submit fee waivers for student registration when applicable.</a:t>
            </a:r>
          </a:p>
          <a:p>
            <a:pPr indent="0" lvl="0" marL="0" marR="0" rtl="0" algn="ctr">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sp>
        <p:nvSpPr>
          <p:cNvPr id="296" name="Shape 296"/>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35</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ctrTitle"/>
          </p:nvPr>
        </p:nvSpPr>
        <p:spPr>
          <a:xfrm>
            <a:off x="685800" y="1371600"/>
            <a:ext cx="7772400" cy="7619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Ways That You Can Help</a:t>
            </a:r>
          </a:p>
        </p:txBody>
      </p:sp>
      <p:sp>
        <p:nvSpPr>
          <p:cNvPr id="303" name="Shape 303"/>
          <p:cNvSpPr txBox="1"/>
          <p:nvPr>
            <p:ph idx="1" type="subTitle"/>
          </p:nvPr>
        </p:nvSpPr>
        <p:spPr>
          <a:xfrm>
            <a:off x="990600" y="2286000"/>
            <a:ext cx="7010400" cy="3352799"/>
          </a:xfrm>
          <a:prstGeom prst="rect">
            <a:avLst/>
          </a:prstGeom>
          <a:noFill/>
          <a:ln>
            <a:noFill/>
          </a:ln>
        </p:spPr>
        <p:txBody>
          <a:bodyPr anchorCtr="0" anchor="t" bIns="45700" lIns="91425" rIns="91425" tIns="45700">
            <a:noAutofit/>
          </a:bodyPr>
          <a:lstStyle/>
          <a:p>
            <a:pPr indent="-381000" lvl="0" marL="381000" marR="0" rtl="0" algn="l">
              <a:lnSpc>
                <a:spcPct val="125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Know the initial-eligibility requirements.</a:t>
            </a:r>
          </a:p>
          <a:p>
            <a:pPr indent="-381000" lvl="0" marL="381000" marR="0" rtl="0" algn="l">
              <a:lnSpc>
                <a:spcPct val="125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Use resources to map out the academic track.</a:t>
            </a:r>
          </a:p>
          <a:p>
            <a:pPr indent="-381000" lvl="0" marL="381000" marR="0" rtl="0" algn="l">
              <a:lnSpc>
                <a:spcPct val="125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Know how to calculate a student’s core-course GPA.</a:t>
            </a:r>
          </a:p>
          <a:p>
            <a:pPr indent="-381000" lvl="0" marL="381000" marR="0" rtl="0" algn="l">
              <a:lnSpc>
                <a:spcPct val="125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Know that special considerations are given to students with documented education-impacting disabilities.</a:t>
            </a:r>
          </a:p>
          <a:p>
            <a:pPr indent="-381000" lvl="0" marL="381000" marR="0" rtl="0" algn="l">
              <a:lnSpc>
                <a:spcPct val="125000"/>
              </a:lnSpc>
              <a:spcBef>
                <a:spcPts val="4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Create an efficient system to process Eligibility Center applications (including submission of an official transcript at the end of the junior and senior years).</a:t>
            </a:r>
          </a:p>
          <a:p>
            <a:pPr indent="0" lvl="0" marL="0" marR="0" rtl="0" algn="ctr">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sp>
        <p:nvSpPr>
          <p:cNvPr id="304" name="Shape 304"/>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36</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ctrTitle"/>
          </p:nvPr>
        </p:nvSpPr>
        <p:spPr>
          <a:xfrm>
            <a:off x="685800" y="1371600"/>
            <a:ext cx="7772400" cy="83819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Ways That You Can Help</a:t>
            </a:r>
          </a:p>
        </p:txBody>
      </p:sp>
      <p:sp>
        <p:nvSpPr>
          <p:cNvPr id="311" name="Shape 311"/>
          <p:cNvSpPr txBox="1"/>
          <p:nvPr>
            <p:ph idx="1" type="subTitle"/>
          </p:nvPr>
        </p:nvSpPr>
        <p:spPr>
          <a:xfrm>
            <a:off x="1219200" y="2133600"/>
            <a:ext cx="6934199" cy="3962399"/>
          </a:xfrm>
          <a:prstGeom prst="rect">
            <a:avLst/>
          </a:prstGeom>
          <a:noFill/>
          <a:ln>
            <a:noFill/>
          </a:ln>
        </p:spPr>
        <p:txBody>
          <a:bodyPr anchorCtr="0" anchor="t" bIns="45700" lIns="91425" rIns="91425" tIns="45700">
            <a:noAutofit/>
          </a:bodyPr>
          <a:lstStyle/>
          <a:p>
            <a:pPr indent="-381000" lvl="0" marL="381000" marR="0" rtl="0" algn="l">
              <a:lnSpc>
                <a:spcPct val="125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Emphasize the </a:t>
            </a:r>
            <a:r>
              <a:rPr b="0" i="0" lang="en-US" sz="2400" u="sng" cap="none" strike="noStrike">
                <a:solidFill>
                  <a:schemeClr val="dk1"/>
                </a:solidFill>
                <a:latin typeface="Arial"/>
                <a:ea typeface="Arial"/>
                <a:cs typeface="Arial"/>
                <a:sym typeface="Arial"/>
              </a:rPr>
              <a:t>importance of academic performance </a:t>
            </a:r>
            <a:r>
              <a:rPr b="0" i="0" lang="en-US" sz="2400" u="none" cap="none" strike="noStrike">
                <a:solidFill>
                  <a:schemeClr val="dk1"/>
                </a:solidFill>
                <a:latin typeface="Arial"/>
                <a:ea typeface="Arial"/>
                <a:cs typeface="Arial"/>
                <a:sym typeface="Arial"/>
              </a:rPr>
              <a:t>at every step of the prospective student-athlete’s high school career. Grade nine counts!</a:t>
            </a:r>
          </a:p>
          <a:p>
            <a:pPr indent="-381000" lvl="0" marL="381000" marR="0" rtl="0" algn="l">
              <a:lnSpc>
                <a:spcPct val="125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CALL US!     </a:t>
            </a:r>
            <a:r>
              <a:rPr b="1" i="0" lang="en-US" sz="2400" u="none" cap="none" strike="noStrike">
                <a:solidFill>
                  <a:schemeClr val="dk1"/>
                </a:solidFill>
                <a:latin typeface="Arial"/>
                <a:ea typeface="Arial"/>
                <a:cs typeface="Arial"/>
                <a:sym typeface="Arial"/>
              </a:rPr>
              <a:t>877/622-2321 (877/NCAA-EC1)</a:t>
            </a:r>
          </a:p>
        </p:txBody>
      </p:sp>
      <p:sp>
        <p:nvSpPr>
          <p:cNvPr id="312" name="Shape 312"/>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37</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ctrTitle"/>
          </p:nvPr>
        </p:nvSpPr>
        <p:spPr>
          <a:xfrm>
            <a:off x="685800" y="1371600"/>
            <a:ext cx="7772400" cy="83819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Ways That You Can Help</a:t>
            </a:r>
          </a:p>
        </p:txBody>
      </p:sp>
      <p:sp>
        <p:nvSpPr>
          <p:cNvPr id="319" name="Shape 319"/>
          <p:cNvSpPr txBox="1"/>
          <p:nvPr>
            <p:ph idx="1" type="subTitle"/>
          </p:nvPr>
        </p:nvSpPr>
        <p:spPr>
          <a:xfrm>
            <a:off x="1371600" y="2133600"/>
            <a:ext cx="6400799" cy="3886200"/>
          </a:xfrm>
          <a:prstGeom prst="rect">
            <a:avLst/>
          </a:prstGeom>
          <a:noFill/>
          <a:ln>
            <a:noFill/>
          </a:ln>
        </p:spPr>
        <p:txBody>
          <a:bodyPr anchorCtr="0" anchor="t" bIns="45700" lIns="91425" rIns="91425" tIns="45700">
            <a:noAutofit/>
          </a:bodyPr>
          <a:lstStyle/>
          <a:p>
            <a:pPr indent="-420624" lvl="1" marL="420624"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E-transcripts may be received from the following:</a:t>
            </a:r>
          </a:p>
          <a:p>
            <a:pPr indent="-420624" lvl="3" marL="877824"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Docufide</a:t>
            </a:r>
          </a:p>
          <a:p>
            <a:pPr indent="-420624" lvl="3" marL="877824"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e-Scrip Safe</a:t>
            </a:r>
          </a:p>
          <a:p>
            <a:pPr indent="-420624" lvl="3" marL="877824"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ConnectEDU</a:t>
            </a:r>
          </a:p>
          <a:p>
            <a:pPr indent="-420624" lvl="3" marL="877824"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National Transcript Center</a:t>
            </a:r>
          </a:p>
          <a:p>
            <a:pPr indent="-420624" lvl="3" marL="877824"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XAP</a:t>
            </a:r>
          </a:p>
          <a:p>
            <a:pPr indent="0" lvl="0" marL="0" marR="0" rtl="0" algn="ctr">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sp>
        <p:nvSpPr>
          <p:cNvPr id="320" name="Shape 320"/>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38</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ctrTitle"/>
          </p:nvPr>
        </p:nvSpPr>
        <p:spPr>
          <a:xfrm>
            <a:off x="685800" y="1371600"/>
            <a:ext cx="7772400" cy="83819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accent2"/>
                </a:solidFill>
                <a:latin typeface="Arial"/>
                <a:ea typeface="Arial"/>
                <a:cs typeface="Arial"/>
                <a:sym typeface="Arial"/>
              </a:rPr>
              <a:t>Docufide</a:t>
            </a:r>
          </a:p>
        </p:txBody>
      </p:sp>
      <p:pic>
        <p:nvPicPr>
          <p:cNvPr id="327" name="Shape 327"/>
          <p:cNvPicPr preferRelativeResize="0"/>
          <p:nvPr/>
        </p:nvPicPr>
        <p:blipFill rotWithShape="1">
          <a:blip r:embed="rId3">
            <a:alphaModFix/>
          </a:blip>
          <a:srcRect b="0" l="0" r="0" t="0"/>
          <a:stretch/>
        </p:blipFill>
        <p:spPr>
          <a:xfrm>
            <a:off x="228600" y="1447800"/>
            <a:ext cx="8763000" cy="4530025"/>
          </a:xfrm>
          <a:prstGeom prst="rect">
            <a:avLst/>
          </a:prstGeom>
          <a:noFill/>
          <a:ln>
            <a:noFill/>
          </a:ln>
        </p:spPr>
      </p:pic>
      <p:sp>
        <p:nvSpPr>
          <p:cNvPr id="328" name="Shape 328"/>
          <p:cNvSpPr txBox="1"/>
          <p:nvPr/>
        </p:nvSpPr>
        <p:spPr>
          <a:xfrm>
            <a:off x="381000" y="381000"/>
            <a:ext cx="3352799"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600">
                <a:solidFill>
                  <a:schemeClr val="lt1"/>
                </a:solidFill>
                <a:latin typeface="Arial"/>
                <a:ea typeface="Arial"/>
                <a:cs typeface="Arial"/>
                <a:sym typeface="Arial"/>
              </a:rPr>
              <a:t>E-Transcripts</a:t>
            </a:r>
          </a:p>
        </p:txBody>
      </p:sp>
      <p:sp>
        <p:nvSpPr>
          <p:cNvPr id="329" name="Shape 329"/>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39</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x="0" y="0"/>
          <a:ext cx="0" cy="0"/>
          <a:chOff x="0" y="0"/>
          <a:chExt cx="0" cy="0"/>
        </a:xfrm>
      </p:grpSpPr>
      <p:sp>
        <p:nvSpPr>
          <p:cNvPr id="45" name="Shape 45"/>
          <p:cNvSpPr txBox="1"/>
          <p:nvPr/>
        </p:nvSpPr>
        <p:spPr>
          <a:xfrm>
            <a:off x="533400" y="1905000"/>
            <a:ext cx="8458200" cy="1684338"/>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Arial"/>
              <a:ea typeface="Arial"/>
              <a:cs typeface="Arial"/>
              <a:sym typeface="Arial"/>
            </a:endParaRPr>
          </a:p>
          <a:p>
            <a:pPr indent="0" lvl="0" marL="0" marR="0" rtl="0" algn="ctr">
              <a:spcBef>
                <a:spcPts val="0"/>
              </a:spcBef>
              <a:buSzPct val="25000"/>
              <a:buNone/>
            </a:pPr>
            <a:br>
              <a:rPr b="1" lang="en-US" sz="2000">
                <a:solidFill>
                  <a:schemeClr val="dk1"/>
                </a:solidFill>
                <a:latin typeface="Arial"/>
                <a:ea typeface="Arial"/>
                <a:cs typeface="Arial"/>
                <a:sym typeface="Arial"/>
              </a:rPr>
            </a:br>
            <a:r>
              <a:rPr b="1" lang="en-US" sz="2800">
                <a:solidFill>
                  <a:schemeClr val="dk1"/>
                </a:solidFill>
                <a:latin typeface="Arial"/>
                <a:ea typeface="Arial"/>
                <a:cs typeface="Arial"/>
                <a:sym typeface="Arial"/>
              </a:rPr>
              <a:t>Join us May 31 – June 3 for Critical Components</a:t>
            </a:r>
            <a:br>
              <a:rPr lang="en-US" sz="1750">
                <a:solidFill>
                  <a:schemeClr val="dk1"/>
                </a:solidFill>
                <a:latin typeface="Arial"/>
                <a:ea typeface="Arial"/>
                <a:cs typeface="Arial"/>
                <a:sym typeface="Arial"/>
              </a:rPr>
            </a:br>
          </a:p>
          <a:p>
            <a:pPr indent="0" lvl="0" marL="0" marR="0" rtl="0" algn="l">
              <a:spcBef>
                <a:spcPts val="0"/>
              </a:spcBef>
              <a:buNone/>
            </a:pPr>
            <a:r>
              <a:t/>
            </a:r>
            <a:endParaRPr sz="2000">
              <a:solidFill>
                <a:schemeClr val="dk1"/>
              </a:solidFill>
              <a:latin typeface="Arial"/>
              <a:ea typeface="Arial"/>
              <a:cs typeface="Arial"/>
              <a:sym typeface="Arial"/>
            </a:endParaRPr>
          </a:p>
        </p:txBody>
      </p:sp>
      <p:sp>
        <p:nvSpPr>
          <p:cNvPr id="46" name="Shape 46"/>
          <p:cNvSpPr/>
          <p:nvPr/>
        </p:nvSpPr>
        <p:spPr>
          <a:xfrm>
            <a:off x="304800" y="3309937"/>
            <a:ext cx="8763000" cy="286226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600">
                <a:solidFill>
                  <a:schemeClr val="dk1"/>
                </a:solidFill>
                <a:latin typeface="Arial"/>
                <a:ea typeface="Arial"/>
                <a:cs typeface="Arial"/>
                <a:sym typeface="Arial"/>
              </a:rPr>
              <a:t>Topics include</a:t>
            </a:r>
            <a:r>
              <a:rPr b="1" lang="en-US" sz="2000">
                <a:solidFill>
                  <a:schemeClr val="dk1"/>
                </a:solidFill>
                <a:latin typeface="Arial"/>
                <a:ea typeface="Arial"/>
                <a:cs typeface="Arial"/>
                <a:sym typeface="Arial"/>
              </a:rPr>
              <a:t>:</a:t>
            </a:r>
            <a:br>
              <a:rPr lang="en-US" sz="2000">
                <a:solidFill>
                  <a:schemeClr val="dk1"/>
                </a:solidFill>
                <a:latin typeface="Arial"/>
                <a:ea typeface="Arial"/>
                <a:cs typeface="Arial"/>
                <a:sym typeface="Arial"/>
              </a:rPr>
            </a:br>
          </a:p>
          <a:p>
            <a:pPr indent="0" lvl="0" marL="0" marR="0" rtl="0" algn="l">
              <a:spcBef>
                <a:spcPts val="0"/>
              </a:spcBef>
              <a:buClr>
                <a:schemeClr val="dk1"/>
              </a:buClr>
              <a:buSzPct val="100000"/>
              <a:buFont typeface="Arial"/>
              <a:buChar char="•"/>
            </a:pPr>
            <a:r>
              <a:rPr lang="en-US" sz="2000">
                <a:solidFill>
                  <a:schemeClr val="dk1"/>
                </a:solidFill>
                <a:latin typeface="Arial"/>
                <a:ea typeface="Arial"/>
                <a:cs typeface="Arial"/>
                <a:sym typeface="Arial"/>
              </a:rPr>
              <a:t> Financial Literacy</a:t>
            </a:r>
          </a:p>
          <a:p>
            <a:pPr indent="0" lvl="0" marL="0" marR="0" rtl="0" algn="l">
              <a:spcBef>
                <a:spcPts val="0"/>
              </a:spcBef>
              <a:buClr>
                <a:schemeClr val="dk1"/>
              </a:buClr>
              <a:buSzPct val="100000"/>
              <a:buFont typeface="Arial"/>
              <a:buChar char="•"/>
            </a:pPr>
            <a:r>
              <a:rPr lang="en-US" sz="2000">
                <a:solidFill>
                  <a:schemeClr val="dk1"/>
                </a:solidFill>
                <a:latin typeface="Arial"/>
                <a:ea typeface="Arial"/>
                <a:cs typeface="Arial"/>
                <a:sym typeface="Arial"/>
              </a:rPr>
              <a:t> Working with LGBTQ students during the college search process</a:t>
            </a:r>
          </a:p>
          <a:p>
            <a:pPr indent="0" lvl="0" marL="0" marR="0" rtl="0" algn="l">
              <a:spcBef>
                <a:spcPts val="0"/>
              </a:spcBef>
              <a:buClr>
                <a:schemeClr val="dk1"/>
              </a:buClr>
              <a:buSzPct val="100000"/>
              <a:buFont typeface="Arial"/>
              <a:buChar char="•"/>
            </a:pPr>
            <a:r>
              <a:rPr lang="en-US" sz="2000">
                <a:solidFill>
                  <a:schemeClr val="dk1"/>
                </a:solidFill>
                <a:latin typeface="Arial"/>
                <a:ea typeface="Arial"/>
                <a:cs typeface="Arial"/>
                <a:sym typeface="Arial"/>
              </a:rPr>
              <a:t> Managing large secondary school caseloads</a:t>
            </a:r>
          </a:p>
          <a:p>
            <a:pPr indent="0" lvl="0" marL="0" marR="0" rtl="0" algn="l">
              <a:spcBef>
                <a:spcPts val="0"/>
              </a:spcBef>
              <a:buClr>
                <a:schemeClr val="dk1"/>
              </a:buClr>
              <a:buSzPct val="100000"/>
              <a:buFont typeface="Arial"/>
              <a:buChar char="•"/>
            </a:pPr>
            <a:r>
              <a:rPr lang="en-US" sz="2000">
                <a:solidFill>
                  <a:schemeClr val="dk1"/>
                </a:solidFill>
                <a:latin typeface="Arial"/>
                <a:ea typeface="Arial"/>
                <a:cs typeface="Arial"/>
                <a:sym typeface="Arial"/>
              </a:rPr>
              <a:t> The ins and outs of for-profit colleges</a:t>
            </a:r>
          </a:p>
          <a:p>
            <a:pPr indent="0" lvl="0" marL="0" marR="0" rtl="0" algn="l">
              <a:spcBef>
                <a:spcPts val="0"/>
              </a:spcBef>
              <a:buClr>
                <a:schemeClr val="dk1"/>
              </a:buClr>
              <a:buSzPct val="100000"/>
              <a:buFont typeface="Arial"/>
              <a:buChar char="•"/>
            </a:pPr>
            <a:r>
              <a:rPr lang="en-US" sz="2000">
                <a:solidFill>
                  <a:schemeClr val="dk1"/>
                </a:solidFill>
                <a:latin typeface="Arial"/>
                <a:ea typeface="Arial"/>
                <a:cs typeface="Arial"/>
                <a:sym typeface="Arial"/>
              </a:rPr>
              <a:t> Looking inside the committee room with deans of admission</a:t>
            </a:r>
          </a:p>
          <a:p>
            <a:pPr indent="0" lvl="0" marL="0" marR="0" rtl="0" algn="ctr">
              <a:spcBef>
                <a:spcPts val="0"/>
              </a:spcBef>
              <a:buNone/>
            </a:pPr>
            <a:r>
              <a:t/>
            </a:r>
            <a:endParaRPr b="1" sz="2000">
              <a:solidFill>
                <a:schemeClr val="dk1"/>
              </a:solidFill>
              <a:latin typeface="Arial"/>
              <a:ea typeface="Arial"/>
              <a:cs typeface="Arial"/>
              <a:sym typeface="Arial"/>
            </a:endParaRPr>
          </a:p>
          <a:p>
            <a:pPr indent="0" lvl="0" marL="0" marR="0" rtl="0" algn="ctr">
              <a:spcBef>
                <a:spcPts val="0"/>
              </a:spcBef>
              <a:buSzPct val="25000"/>
              <a:buNone/>
            </a:pPr>
            <a:r>
              <a:rPr b="1" lang="en-US" sz="2000">
                <a:solidFill>
                  <a:schemeClr val="dk1"/>
                </a:solidFill>
                <a:latin typeface="Arial"/>
                <a:ea typeface="Arial"/>
                <a:cs typeface="Arial"/>
                <a:sym typeface="Arial"/>
              </a:rPr>
              <a:t> For more information or to register, visit </a:t>
            </a:r>
            <a:r>
              <a:rPr b="1" lang="en-US" sz="2000" u="sng">
                <a:solidFill>
                  <a:schemeClr val="hlink"/>
                </a:solidFill>
                <a:latin typeface="Arial"/>
                <a:ea typeface="Arial"/>
                <a:cs typeface="Arial"/>
                <a:sym typeface="Arial"/>
                <a:hlinkClick r:id="rId3"/>
              </a:rPr>
              <a:t>www.nacacnet.org/critical</a:t>
            </a:r>
            <a:r>
              <a:rPr b="1" lang="en-US" sz="2000">
                <a:solidFill>
                  <a:schemeClr val="dk1"/>
                </a:solidFill>
                <a:latin typeface="Arial"/>
                <a:ea typeface="Arial"/>
                <a:cs typeface="Arial"/>
                <a:sym typeface="Arial"/>
              </a:rPr>
              <a:t> </a:t>
            </a:r>
          </a:p>
        </p:txBody>
      </p:sp>
      <p:pic>
        <p:nvPicPr>
          <p:cNvPr id="47" name="Shape 47"/>
          <p:cNvPicPr preferRelativeResize="0"/>
          <p:nvPr/>
        </p:nvPicPr>
        <p:blipFill rotWithShape="1">
          <a:blip r:embed="rId4">
            <a:alphaModFix/>
          </a:blip>
          <a:srcRect b="0" l="0" r="0" t="0"/>
          <a:stretch/>
        </p:blipFill>
        <p:spPr>
          <a:xfrm>
            <a:off x="1295400" y="1371600"/>
            <a:ext cx="6629400" cy="1104899"/>
          </a:xfrm>
          <a:prstGeom prst="rect">
            <a:avLst/>
          </a:prstGeom>
          <a:noFill/>
          <a:ln>
            <a:noFill/>
          </a:ln>
        </p:spPr>
      </p:pic>
      <p:sp>
        <p:nvSpPr>
          <p:cNvPr id="48" name="Shape 48"/>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4</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ctrTitle"/>
          </p:nvPr>
        </p:nvSpPr>
        <p:spPr>
          <a:xfrm>
            <a:off x="609600" y="1524000"/>
            <a:ext cx="7772400" cy="1470024"/>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2"/>
                </a:solidFill>
                <a:latin typeface="Arial"/>
                <a:ea typeface="Arial"/>
                <a:cs typeface="Arial"/>
                <a:sym typeface="Arial"/>
              </a:rPr>
              <a:t>Questions?</a:t>
            </a:r>
          </a:p>
        </p:txBody>
      </p:sp>
      <p:sp>
        <p:nvSpPr>
          <p:cNvPr id="335" name="Shape 335"/>
          <p:cNvSpPr/>
          <p:nvPr/>
        </p:nvSpPr>
        <p:spPr>
          <a:xfrm>
            <a:off x="228600" y="5562600"/>
            <a:ext cx="873829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Arial"/>
                <a:ea typeface="Arial"/>
                <a:cs typeface="Arial"/>
                <a:sym typeface="Arial"/>
              </a:rPr>
              <a:t>Phone line dedicated to the high school community: </a:t>
            </a:r>
            <a:r>
              <a:rPr b="1" lang="en-US" sz="1800">
                <a:solidFill>
                  <a:schemeClr val="dk1"/>
                </a:solidFill>
                <a:latin typeface="Arial"/>
                <a:ea typeface="Arial"/>
                <a:cs typeface="Arial"/>
                <a:sym typeface="Arial"/>
              </a:rPr>
              <a:t>877/622-2321 (877/NCAA-EC1)</a:t>
            </a:r>
          </a:p>
        </p:txBody>
      </p:sp>
      <p:pic>
        <p:nvPicPr>
          <p:cNvPr descr="http://www.chivassouthvalley.com/svca/wp-content/uploads/2010/10/ncaa-eligibility-center-logo.jpg" id="336" name="Shape 336"/>
          <p:cNvPicPr preferRelativeResize="0"/>
          <p:nvPr/>
        </p:nvPicPr>
        <p:blipFill rotWithShape="1">
          <a:blip r:embed="rId3">
            <a:alphaModFix/>
          </a:blip>
          <a:srcRect b="0" l="0" r="0" t="0"/>
          <a:stretch/>
        </p:blipFill>
        <p:spPr>
          <a:xfrm>
            <a:off x="2438400" y="2436736"/>
            <a:ext cx="4224439" cy="2135262"/>
          </a:xfrm>
          <a:prstGeom prst="rect">
            <a:avLst/>
          </a:prstGeom>
          <a:noFill/>
          <a:ln>
            <a:noFill/>
          </a:ln>
        </p:spPr>
      </p:pic>
      <p:sp>
        <p:nvSpPr>
          <p:cNvPr id="337" name="Shape 337"/>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40</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nvSpPr>
        <p:spPr>
          <a:xfrm>
            <a:off x="4495800" y="2462213"/>
            <a:ext cx="4572000" cy="2678112"/>
          </a:xfrm>
          <a:prstGeom prst="rect">
            <a:avLst/>
          </a:prstGeom>
          <a:noFill/>
          <a:ln>
            <a:noFill/>
          </a:ln>
        </p:spPr>
        <p:txBody>
          <a:bodyPr anchorCtr="0" anchor="t" bIns="45700" lIns="91425" rIns="91425" tIns="45700">
            <a:noAutofit/>
          </a:bodyPr>
          <a:lstStyle/>
          <a:p>
            <a:pPr indent="0" lvl="0" marL="0" marR="0" rtl="0" algn="ctr">
              <a:spcBef>
                <a:spcPts val="0"/>
              </a:spcBef>
              <a:buNone/>
            </a:pPr>
            <a:r>
              <a:t/>
            </a:r>
            <a:endParaRPr sz="1800">
              <a:solidFill>
                <a:schemeClr val="dk1"/>
              </a:solidFill>
              <a:latin typeface="Arial"/>
              <a:ea typeface="Arial"/>
              <a:cs typeface="Arial"/>
              <a:sym typeface="Arial"/>
            </a:endParaRPr>
          </a:p>
          <a:p>
            <a:pPr indent="0" lvl="0" marL="0" marR="0" rtl="0" algn="ctr">
              <a:spcBef>
                <a:spcPts val="0"/>
              </a:spcBef>
              <a:buNone/>
            </a:pPr>
            <a:r>
              <a:t/>
            </a:r>
            <a:endParaRPr sz="1800">
              <a:solidFill>
                <a:schemeClr val="dk1"/>
              </a:solidFill>
              <a:latin typeface="Arial"/>
              <a:ea typeface="Arial"/>
              <a:cs typeface="Arial"/>
              <a:sym typeface="Arial"/>
            </a:endParaRPr>
          </a:p>
          <a:p>
            <a:pPr indent="0" lvl="0" marL="0" marR="0" rtl="0" algn="ctr">
              <a:spcBef>
                <a:spcPts val="0"/>
              </a:spcBef>
              <a:buSzPct val="25000"/>
              <a:buNone/>
            </a:pPr>
            <a:r>
              <a:rPr lang="en-US" sz="1800">
                <a:solidFill>
                  <a:schemeClr val="dk1"/>
                </a:solidFill>
                <a:latin typeface="Arial"/>
                <a:ea typeface="Arial"/>
                <a:cs typeface="Arial"/>
                <a:sym typeface="Arial"/>
              </a:rPr>
              <a:t>We will continue this discussion in the </a:t>
            </a:r>
          </a:p>
          <a:p>
            <a:pPr indent="0" lvl="0" marL="0" marR="0" rtl="0" algn="ctr">
              <a:spcBef>
                <a:spcPts val="0"/>
              </a:spcBef>
              <a:buSzPct val="25000"/>
              <a:buNone/>
            </a:pPr>
            <a:r>
              <a:rPr lang="en-US" sz="1800" u="sng">
                <a:solidFill>
                  <a:schemeClr val="hlink"/>
                </a:solidFill>
                <a:latin typeface="Arial"/>
                <a:ea typeface="Arial"/>
                <a:cs typeface="Arial"/>
                <a:sym typeface="Arial"/>
                <a:hlinkClick r:id="rId3"/>
              </a:rPr>
              <a:t>NACAC MemberToMember</a:t>
            </a:r>
            <a:r>
              <a:rPr lang="en-US" sz="1800">
                <a:solidFill>
                  <a:schemeClr val="dk1"/>
                </a:solidFill>
                <a:latin typeface="Arial"/>
                <a:ea typeface="Arial"/>
                <a:cs typeface="Arial"/>
                <a:sym typeface="Arial"/>
              </a:rPr>
              <a:t> community!</a:t>
            </a:r>
          </a:p>
          <a:p>
            <a:pPr indent="0" lvl="0" marL="0" marR="0" rtl="0" algn="ctr">
              <a:spcBef>
                <a:spcPts val="0"/>
              </a:spcBef>
              <a:buNone/>
            </a:pPr>
            <a:r>
              <a:t/>
            </a:r>
            <a:endParaRPr sz="1800">
              <a:solidFill>
                <a:schemeClr val="dk1"/>
              </a:solidFill>
              <a:latin typeface="Arial"/>
              <a:ea typeface="Arial"/>
              <a:cs typeface="Arial"/>
              <a:sym typeface="Arial"/>
            </a:endParaRPr>
          </a:p>
        </p:txBody>
      </p:sp>
      <p:pic>
        <p:nvPicPr>
          <p:cNvPr descr="m2mscreenshot.gif" id="344" name="Shape 344"/>
          <p:cNvPicPr preferRelativeResize="0"/>
          <p:nvPr/>
        </p:nvPicPr>
        <p:blipFill rotWithShape="1">
          <a:blip r:embed="rId4">
            <a:alphaModFix/>
          </a:blip>
          <a:srcRect b="0" l="0" r="0" t="0"/>
          <a:stretch/>
        </p:blipFill>
        <p:spPr>
          <a:xfrm>
            <a:off x="228600" y="2647950"/>
            <a:ext cx="4184800" cy="3143249"/>
          </a:xfrm>
          <a:prstGeom prst="roundRect">
            <a:avLst>
              <a:gd fmla="val 4167" name="adj"/>
            </a:avLst>
          </a:prstGeom>
          <a:solidFill>
            <a:srgbClr val="FFFFFF"/>
          </a:solidFill>
          <a:ln cap="sq" cmpd="sng" w="76200">
            <a:solidFill>
              <a:srgbClr val="EAEAEA"/>
            </a:solidFill>
            <a:prstDash val="solid"/>
            <a:miter/>
            <a:headEnd len="med" w="med" type="none"/>
            <a:tailEnd len="med" w="med" type="none"/>
          </a:ln>
          <a:effectLst>
            <a:reflection blurRad="0" dir="5400000" dist="5000" endA="0" endPos="28000" kx="0" rotWithShape="0" algn="bl" stA="33000" stPos="0" sy="-100000" ky="0"/>
          </a:effectLst>
        </p:spPr>
      </p:pic>
      <p:sp>
        <p:nvSpPr>
          <p:cNvPr id="345" name="Shape 345"/>
          <p:cNvSpPr txBox="1"/>
          <p:nvPr/>
        </p:nvSpPr>
        <p:spPr>
          <a:xfrm>
            <a:off x="0" y="1447800"/>
            <a:ext cx="9144000" cy="175418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3600">
                <a:solidFill>
                  <a:schemeClr val="dk1"/>
                </a:solidFill>
                <a:latin typeface="Arial"/>
                <a:ea typeface="Arial"/>
                <a:cs typeface="Arial"/>
                <a:sym typeface="Arial"/>
              </a:rPr>
              <a:t>Remember: NACAC Members Can Join us in the Community</a:t>
            </a:r>
          </a:p>
          <a:p>
            <a:pPr indent="0" lvl="0" marL="0" marR="0" rtl="0" algn="ctr">
              <a:spcBef>
                <a:spcPts val="0"/>
              </a:spcBef>
              <a:buNone/>
            </a:pPr>
            <a:r>
              <a:t/>
            </a:r>
            <a:endParaRPr sz="3600">
              <a:solidFill>
                <a:schemeClr val="dk1"/>
              </a:solidFill>
              <a:latin typeface="Arial"/>
              <a:ea typeface="Arial"/>
              <a:cs typeface="Arial"/>
              <a:sym typeface="Arial"/>
            </a:endParaRPr>
          </a:p>
        </p:txBody>
      </p:sp>
      <p:sp>
        <p:nvSpPr>
          <p:cNvPr id="346" name="Shape 346"/>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41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nvSpPr>
        <p:spPr>
          <a:xfrm>
            <a:off x="304800" y="3048000"/>
            <a:ext cx="8458200" cy="449353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1800">
                <a:solidFill>
                  <a:schemeClr val="dk1"/>
                </a:solidFill>
                <a:latin typeface="Arial"/>
                <a:ea typeface="Arial"/>
                <a:cs typeface="Arial"/>
                <a:sym typeface="Arial"/>
              </a:rPr>
              <a:t>Join us for these upcoming Webinars</a:t>
            </a:r>
          </a:p>
          <a:p>
            <a:pPr indent="0" lvl="0" marL="0" marR="0" rtl="0" algn="l">
              <a:spcBef>
                <a:spcPts val="0"/>
              </a:spcBef>
              <a:buNone/>
            </a:pPr>
            <a:r>
              <a:t/>
            </a:r>
            <a:endParaRPr sz="2000">
              <a:solidFill>
                <a:schemeClr val="dk1"/>
              </a:solidFill>
              <a:latin typeface="Arial"/>
              <a:ea typeface="Arial"/>
              <a:cs typeface="Arial"/>
              <a:sym typeface="Arial"/>
            </a:endParaRPr>
          </a:p>
          <a:p>
            <a:pPr indent="0" lvl="0" marL="0" marR="0" rtl="0" algn="l">
              <a:spcBef>
                <a:spcPts val="0"/>
              </a:spcBef>
              <a:buSzPct val="25000"/>
              <a:buNone/>
            </a:pPr>
            <a:r>
              <a:rPr b="1" lang="en-US" sz="2000">
                <a:solidFill>
                  <a:schemeClr val="dk1"/>
                </a:solidFill>
                <a:latin typeface="Arial"/>
                <a:ea typeface="Arial"/>
                <a:cs typeface="Arial"/>
                <a:sym typeface="Arial"/>
              </a:rPr>
              <a:t>March 23: </a:t>
            </a:r>
            <a:r>
              <a:rPr lang="en-US" sz="2000" u="sng">
                <a:solidFill>
                  <a:schemeClr val="hlink"/>
                </a:solidFill>
                <a:latin typeface="Arial"/>
                <a:ea typeface="Arial"/>
                <a:cs typeface="Arial"/>
                <a:sym typeface="Arial"/>
                <a:hlinkClick r:id="rId3"/>
              </a:rPr>
              <a:t>Help Wanted: Projections of Jobs and Education Requirements through 2018</a:t>
            </a:r>
            <a:br>
              <a:rPr lang="en-US" sz="2000">
                <a:solidFill>
                  <a:schemeClr val="dk1"/>
                </a:solidFill>
                <a:latin typeface="Arial"/>
                <a:ea typeface="Arial"/>
                <a:cs typeface="Arial"/>
                <a:sym typeface="Arial"/>
              </a:rPr>
            </a:br>
            <a:r>
              <a:rPr b="1" lang="en-US" sz="2000">
                <a:solidFill>
                  <a:schemeClr val="dk1"/>
                </a:solidFill>
                <a:latin typeface="Arial"/>
                <a:ea typeface="Arial"/>
                <a:cs typeface="Arial"/>
                <a:sym typeface="Arial"/>
              </a:rPr>
              <a:t>April 13: </a:t>
            </a:r>
            <a:r>
              <a:rPr lang="en-US" sz="2000">
                <a:solidFill>
                  <a:schemeClr val="dk1"/>
                </a:solidFill>
                <a:latin typeface="Arial"/>
                <a:ea typeface="Arial"/>
                <a:cs typeface="Arial"/>
                <a:sym typeface="Arial"/>
              </a:rPr>
              <a:t>Launching Recruitment Efforts in China</a:t>
            </a:r>
            <a:br>
              <a:rPr lang="en-US" sz="2000">
                <a:solidFill>
                  <a:schemeClr val="dk1"/>
                </a:solidFill>
                <a:latin typeface="Arial"/>
                <a:ea typeface="Arial"/>
                <a:cs typeface="Arial"/>
                <a:sym typeface="Arial"/>
              </a:rPr>
            </a:br>
            <a:r>
              <a:rPr b="1" lang="en-US" sz="2000">
                <a:solidFill>
                  <a:schemeClr val="dk1"/>
                </a:solidFill>
                <a:latin typeface="Arial"/>
                <a:ea typeface="Arial"/>
                <a:cs typeface="Arial"/>
                <a:sym typeface="Arial"/>
              </a:rPr>
              <a:t>April 27: </a:t>
            </a:r>
            <a:r>
              <a:rPr lang="en-US" sz="2000">
                <a:solidFill>
                  <a:schemeClr val="dk1"/>
                </a:solidFill>
                <a:latin typeface="Arial"/>
                <a:ea typeface="Arial"/>
                <a:cs typeface="Arial"/>
                <a:sym typeface="Arial"/>
              </a:rPr>
              <a:t>Key Issues in the Summer Transition from High School to College</a:t>
            </a:r>
            <a:br>
              <a:rPr b="1" lang="en-US" sz="2000">
                <a:solidFill>
                  <a:schemeClr val="dk1"/>
                </a:solidFill>
                <a:latin typeface="Arial"/>
                <a:ea typeface="Arial"/>
                <a:cs typeface="Arial"/>
                <a:sym typeface="Arial"/>
              </a:rPr>
            </a:br>
          </a:p>
          <a:p>
            <a:pPr indent="0" lvl="0" marL="0" marR="0" rtl="0" algn="l">
              <a:spcBef>
                <a:spcPts val="0"/>
              </a:spcBef>
              <a:buSzPct val="25000"/>
              <a:buNone/>
            </a:pPr>
            <a:r>
              <a:rPr lang="en-US" sz="2000">
                <a:solidFill>
                  <a:schemeClr val="dk1"/>
                </a:solidFill>
                <a:latin typeface="Arial"/>
                <a:ea typeface="Arial"/>
                <a:cs typeface="Arial"/>
                <a:sym typeface="Arial"/>
              </a:rPr>
              <a:t>To register for any of NACAC’s 2011 Webinars or to view archived webcasts, visit </a:t>
            </a:r>
            <a:r>
              <a:rPr b="1" lang="en-US" sz="2000" u="sng">
                <a:solidFill>
                  <a:schemeClr val="hlink"/>
                </a:solidFill>
                <a:latin typeface="Arial"/>
                <a:ea typeface="Arial"/>
                <a:cs typeface="Arial"/>
                <a:sym typeface="Arial"/>
                <a:hlinkClick r:id="rId4"/>
              </a:rPr>
              <a:t>www.nacacnet.org/webinars</a:t>
            </a:r>
            <a:r>
              <a:rPr lang="en-US" sz="2000">
                <a:solidFill>
                  <a:schemeClr val="dk1"/>
                </a:solidFill>
                <a:latin typeface="Arial"/>
                <a:ea typeface="Arial"/>
                <a:cs typeface="Arial"/>
                <a:sym typeface="Arial"/>
              </a:rPr>
              <a:t> </a:t>
            </a:r>
          </a:p>
          <a:p>
            <a:pPr indent="0" lvl="0" marL="0" marR="0" rtl="0" algn="l">
              <a:spcBef>
                <a:spcPts val="0"/>
              </a:spcBef>
              <a:buNone/>
            </a:pPr>
            <a:r>
              <a:t/>
            </a:r>
            <a:endParaRPr sz="2000">
              <a:solidFill>
                <a:schemeClr val="dk1"/>
              </a:solidFill>
              <a:latin typeface="Arial"/>
              <a:ea typeface="Arial"/>
              <a:cs typeface="Arial"/>
              <a:sym typeface="Arial"/>
            </a:endParaRPr>
          </a:p>
          <a:p>
            <a:pPr indent="0" lvl="0" marL="0" marR="0" rtl="0" algn="l">
              <a:spcBef>
                <a:spcPts val="0"/>
              </a:spcBef>
              <a:buNone/>
            </a:pPr>
            <a:r>
              <a:t/>
            </a:r>
            <a:endParaRPr sz="2000">
              <a:solidFill>
                <a:schemeClr val="dk1"/>
              </a:solidFill>
              <a:latin typeface="Arial"/>
              <a:ea typeface="Arial"/>
              <a:cs typeface="Arial"/>
              <a:sym typeface="Arial"/>
            </a:endParaRPr>
          </a:p>
          <a:p>
            <a:pPr indent="0" lvl="0" marL="0" marR="0" rtl="0" algn="l">
              <a:spcBef>
                <a:spcPts val="0"/>
              </a:spcBef>
              <a:buNone/>
            </a:pPr>
            <a:r>
              <a:t/>
            </a:r>
            <a:endParaRPr sz="1200">
              <a:solidFill>
                <a:schemeClr val="dk1"/>
              </a:solidFill>
              <a:latin typeface="Arial"/>
              <a:ea typeface="Arial"/>
              <a:cs typeface="Arial"/>
              <a:sym typeface="Arial"/>
            </a:endParaRPr>
          </a:p>
          <a:p>
            <a:pPr indent="0" lvl="0" marL="0" marR="0" rtl="0" algn="l">
              <a:spcBef>
                <a:spcPts val="0"/>
              </a:spcBef>
              <a:buNone/>
            </a:pPr>
            <a:r>
              <a:t/>
            </a:r>
            <a:endParaRPr sz="1800">
              <a:solidFill>
                <a:schemeClr val="dk1"/>
              </a:solidFill>
              <a:latin typeface="Arial"/>
              <a:ea typeface="Arial"/>
              <a:cs typeface="Arial"/>
              <a:sym typeface="Arial"/>
            </a:endParaRPr>
          </a:p>
          <a:p>
            <a:pPr indent="0" lvl="0" marL="0" marR="0" rtl="0" algn="l">
              <a:spcBef>
                <a:spcPts val="0"/>
              </a:spcBef>
              <a:buNone/>
            </a:pPr>
            <a:r>
              <a:t/>
            </a:r>
            <a:endParaRPr sz="1800">
              <a:solidFill>
                <a:schemeClr val="dk1"/>
              </a:solidFill>
              <a:latin typeface="Arial"/>
              <a:ea typeface="Arial"/>
              <a:cs typeface="Arial"/>
              <a:sym typeface="Arial"/>
            </a:endParaRPr>
          </a:p>
        </p:txBody>
      </p:sp>
      <p:pic>
        <p:nvPicPr>
          <p:cNvPr descr="http://www.nacacnet.org/EventsTraining/Webinars/PublishingImages/WebinarsHeader.jpg" id="54" name="Shape 54"/>
          <p:cNvPicPr preferRelativeResize="0"/>
          <p:nvPr/>
        </p:nvPicPr>
        <p:blipFill rotWithShape="1">
          <a:blip r:embed="rId5">
            <a:alphaModFix/>
          </a:blip>
          <a:srcRect b="0" l="0" r="0" t="0"/>
          <a:stretch/>
        </p:blipFill>
        <p:spPr>
          <a:xfrm>
            <a:off x="2133600" y="1447800"/>
            <a:ext cx="4953000" cy="1485899"/>
          </a:xfrm>
          <a:prstGeom prst="rect">
            <a:avLst/>
          </a:prstGeom>
          <a:noFill/>
          <a:ln>
            <a:noFill/>
          </a:ln>
        </p:spPr>
      </p:pic>
      <p:sp>
        <p:nvSpPr>
          <p:cNvPr id="55" name="Shape 55"/>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5</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ctrTitle"/>
          </p:nvPr>
        </p:nvSpPr>
        <p:spPr>
          <a:xfrm>
            <a:off x="457200" y="1447800"/>
            <a:ext cx="7950199" cy="650874"/>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200" u="none" cap="none" strike="noStrike">
                <a:solidFill>
                  <a:schemeClr val="dk1"/>
                </a:solidFill>
                <a:latin typeface="Arial"/>
                <a:ea typeface="Arial"/>
                <a:cs typeface="Arial"/>
                <a:sym typeface="Arial"/>
              </a:rPr>
              <a:t>Game Plan</a:t>
            </a:r>
          </a:p>
        </p:txBody>
      </p:sp>
      <p:sp>
        <p:nvSpPr>
          <p:cNvPr id="62" name="Shape 62"/>
          <p:cNvSpPr txBox="1"/>
          <p:nvPr>
            <p:ph idx="1" type="subTitle"/>
          </p:nvPr>
        </p:nvSpPr>
        <p:spPr>
          <a:xfrm>
            <a:off x="762000" y="2209800"/>
            <a:ext cx="7543800" cy="3809999"/>
          </a:xfrm>
          <a:prstGeom prst="rect">
            <a:avLst/>
          </a:prstGeom>
          <a:noFill/>
          <a:ln>
            <a:noFill/>
          </a:ln>
        </p:spPr>
        <p:txBody>
          <a:bodyPr anchorCtr="0" anchor="t" bIns="45700" lIns="91425" rIns="91425" tIns="45700">
            <a:noAutofit/>
          </a:bodyPr>
          <a:lstStyle/>
          <a:p>
            <a:pPr indent="-381000" lvl="0" marL="381000" marR="0" rtl="0" algn="l">
              <a:lnSpc>
                <a:spcPct val="125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Overview of the NCAA</a:t>
            </a:r>
          </a:p>
          <a:p>
            <a:pPr indent="-381000" lvl="0" marL="381000" marR="0" rtl="0" algn="l">
              <a:lnSpc>
                <a:spcPct val="125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Why the NCAA Eligibility Center?</a:t>
            </a:r>
          </a:p>
          <a:p>
            <a:pPr indent="-381000" lvl="0" marL="381000" marR="0" rtl="0" algn="l">
              <a:lnSpc>
                <a:spcPct val="125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Initial-Eligibility Requirements</a:t>
            </a:r>
          </a:p>
          <a:p>
            <a:pPr indent="-381000" lvl="0" marL="381000" marR="0" rtl="0" algn="l">
              <a:lnSpc>
                <a:spcPct val="125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Core Courses</a:t>
            </a:r>
          </a:p>
          <a:p>
            <a:pPr indent="-381000" lvl="0" marL="381000" marR="0" rtl="0" algn="l">
              <a:lnSpc>
                <a:spcPct val="125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News and Trends</a:t>
            </a:r>
          </a:p>
        </p:txBody>
      </p:sp>
      <p:sp>
        <p:nvSpPr>
          <p:cNvPr id="63" name="Shape 63"/>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6</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ctrTitle"/>
          </p:nvPr>
        </p:nvSpPr>
        <p:spPr>
          <a:xfrm>
            <a:off x="762000" y="1524000"/>
            <a:ext cx="7772400" cy="1143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2"/>
                </a:solidFill>
                <a:latin typeface="Arial"/>
                <a:ea typeface="Arial"/>
                <a:cs typeface="Arial"/>
                <a:sym typeface="Arial"/>
              </a:rPr>
              <a:t>Poll Question</a:t>
            </a:r>
            <a:br>
              <a:rPr b="1" i="0" lang="en-US" sz="3600" u="none" cap="none" strike="noStrike">
                <a:solidFill>
                  <a:schemeClr val="dk2"/>
                </a:solidFill>
                <a:latin typeface="Arial"/>
                <a:ea typeface="Arial"/>
                <a:cs typeface="Arial"/>
                <a:sym typeface="Arial"/>
              </a:rPr>
            </a:br>
            <a:br>
              <a:rPr b="1" i="0" lang="en-US" sz="3600" u="none" cap="none" strike="noStrike">
                <a:solidFill>
                  <a:schemeClr val="dk2"/>
                </a:solidFill>
                <a:latin typeface="Arial"/>
                <a:ea typeface="Arial"/>
                <a:cs typeface="Arial"/>
                <a:sym typeface="Arial"/>
              </a:rPr>
            </a:br>
          </a:p>
        </p:txBody>
      </p:sp>
      <p:sp>
        <p:nvSpPr>
          <p:cNvPr id="69" name="Shape 69"/>
          <p:cNvSpPr txBox="1"/>
          <p:nvPr/>
        </p:nvSpPr>
        <p:spPr>
          <a:xfrm>
            <a:off x="838200" y="2438400"/>
            <a:ext cx="7543800" cy="46196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400">
                <a:solidFill>
                  <a:schemeClr val="dk1"/>
                </a:solidFill>
                <a:latin typeface="Arial"/>
                <a:ea typeface="Arial"/>
                <a:cs typeface="Arial"/>
                <a:sym typeface="Arial"/>
              </a:rPr>
              <a:t>Please select the answer that best describes you:</a:t>
            </a:r>
          </a:p>
        </p:txBody>
      </p:sp>
      <p:sp>
        <p:nvSpPr>
          <p:cNvPr id="70" name="Shape 70"/>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7</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ctrTitle"/>
          </p:nvPr>
        </p:nvSpPr>
        <p:spPr>
          <a:xfrm>
            <a:off x="533400" y="1295400"/>
            <a:ext cx="7950199" cy="650874"/>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Quick Overview</a:t>
            </a:r>
          </a:p>
        </p:txBody>
      </p:sp>
      <p:sp>
        <p:nvSpPr>
          <p:cNvPr id="77" name="Shape 77"/>
          <p:cNvSpPr txBox="1"/>
          <p:nvPr>
            <p:ph idx="1" type="subTitle"/>
          </p:nvPr>
        </p:nvSpPr>
        <p:spPr>
          <a:xfrm>
            <a:off x="304800" y="1981200"/>
            <a:ext cx="8534399" cy="4343400"/>
          </a:xfrm>
          <a:prstGeom prst="rect">
            <a:avLst/>
          </a:prstGeom>
          <a:noFill/>
          <a:ln>
            <a:noFill/>
          </a:ln>
        </p:spPr>
        <p:txBody>
          <a:bodyPr anchorCtr="0" anchor="t" bIns="45700" lIns="91425" rIns="91425" tIns="45700">
            <a:noAutofit/>
          </a:bodyPr>
          <a:lstStyle/>
          <a:p>
            <a:pPr indent="-381000" lvl="0" marL="381000" marR="0" rtl="0" algn="ctr">
              <a:lnSpc>
                <a:spcPct val="125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Organization of the NCAA</a:t>
            </a:r>
          </a:p>
          <a:p>
            <a:pPr indent="-381000" lvl="0" marL="381000" marR="0" rtl="0" algn="l">
              <a:lnSpc>
                <a:spcPct val="125000"/>
              </a:lnSpc>
              <a:spcBef>
                <a:spcPts val="370"/>
              </a:spcBef>
              <a:spcAft>
                <a:spcPts val="0"/>
              </a:spcAft>
              <a:buClr>
                <a:schemeClr val="dk2"/>
              </a:buClr>
              <a:buSzPct val="97368"/>
              <a:buFont typeface="Arial"/>
              <a:buChar char="•"/>
            </a:pPr>
            <a:r>
              <a:rPr b="0" i="0" lang="en-US" sz="1850" u="sng" cap="none" strike="noStrike">
                <a:solidFill>
                  <a:schemeClr val="dk2"/>
                </a:solidFill>
                <a:latin typeface="Arial"/>
                <a:ea typeface="Arial"/>
                <a:cs typeface="Arial"/>
                <a:sym typeface="Arial"/>
              </a:rPr>
              <a:t>Division I</a:t>
            </a:r>
          </a:p>
          <a:p>
            <a:pPr indent="-381000" lvl="1" marL="838200" marR="0" rtl="0" algn="l">
              <a:lnSpc>
                <a:spcPct val="125000"/>
              </a:lnSpc>
              <a:spcBef>
                <a:spcPts val="370"/>
              </a:spcBef>
              <a:spcAft>
                <a:spcPts val="0"/>
              </a:spcAft>
              <a:buClr>
                <a:schemeClr val="dk2"/>
              </a:buClr>
              <a:buSzPct val="97368"/>
              <a:buFont typeface="Arial"/>
              <a:buChar char="•"/>
            </a:pPr>
            <a:r>
              <a:rPr b="0" i="0" lang="en-US" sz="1850" u="none" cap="none" strike="noStrike">
                <a:solidFill>
                  <a:schemeClr val="dk2"/>
                </a:solidFill>
                <a:latin typeface="Arial"/>
                <a:ea typeface="Arial"/>
                <a:cs typeface="Arial"/>
                <a:sym typeface="Arial"/>
              </a:rPr>
              <a:t>Typically large study body size</a:t>
            </a:r>
          </a:p>
          <a:p>
            <a:pPr indent="-381000" lvl="1" marL="838200" marR="0" rtl="0" algn="l">
              <a:lnSpc>
                <a:spcPct val="125000"/>
              </a:lnSpc>
              <a:spcBef>
                <a:spcPts val="370"/>
              </a:spcBef>
              <a:spcAft>
                <a:spcPts val="0"/>
              </a:spcAft>
              <a:buClr>
                <a:schemeClr val="dk2"/>
              </a:buClr>
              <a:buSzPct val="97368"/>
              <a:buFont typeface="Arial"/>
              <a:buChar char="•"/>
            </a:pPr>
            <a:r>
              <a:rPr b="0" i="0" lang="en-US" sz="1850" u="none" cap="none" strike="noStrike">
                <a:solidFill>
                  <a:schemeClr val="dk2"/>
                </a:solidFill>
                <a:latin typeface="Arial"/>
                <a:ea typeface="Arial"/>
                <a:cs typeface="Arial"/>
                <a:sym typeface="Arial"/>
              </a:rPr>
              <a:t>Athletic grants-in-aid available</a:t>
            </a:r>
          </a:p>
          <a:p>
            <a:pPr indent="-381000" lvl="0" marL="381000" marR="0" rtl="0" algn="l">
              <a:lnSpc>
                <a:spcPct val="125000"/>
              </a:lnSpc>
              <a:spcBef>
                <a:spcPts val="370"/>
              </a:spcBef>
              <a:spcAft>
                <a:spcPts val="0"/>
              </a:spcAft>
              <a:buClr>
                <a:schemeClr val="dk2"/>
              </a:buClr>
              <a:buSzPct val="97368"/>
              <a:buFont typeface="Arial"/>
              <a:buChar char="•"/>
            </a:pPr>
            <a:r>
              <a:rPr b="0" i="0" lang="en-US" sz="1850" u="sng" cap="none" strike="noStrike">
                <a:solidFill>
                  <a:schemeClr val="dk2"/>
                </a:solidFill>
                <a:latin typeface="Arial"/>
                <a:ea typeface="Arial"/>
                <a:cs typeface="Arial"/>
                <a:sym typeface="Arial"/>
              </a:rPr>
              <a:t>Division II</a:t>
            </a:r>
          </a:p>
          <a:p>
            <a:pPr indent="-381000" lvl="1" marL="838200" marR="0" rtl="0" algn="l">
              <a:lnSpc>
                <a:spcPct val="125000"/>
              </a:lnSpc>
              <a:spcBef>
                <a:spcPts val="370"/>
              </a:spcBef>
              <a:spcAft>
                <a:spcPts val="0"/>
              </a:spcAft>
              <a:buClr>
                <a:schemeClr val="dk2"/>
              </a:buClr>
              <a:buSzPct val="97368"/>
              <a:buFont typeface="Arial"/>
              <a:buChar char="•"/>
            </a:pPr>
            <a:r>
              <a:rPr b="0" i="0" lang="en-US" sz="1850" u="none" cap="none" strike="noStrike">
                <a:solidFill>
                  <a:schemeClr val="dk2"/>
                </a:solidFill>
                <a:latin typeface="Arial"/>
                <a:ea typeface="Arial"/>
                <a:cs typeface="Arial"/>
                <a:sym typeface="Arial"/>
              </a:rPr>
              <a:t>Typically small to medium sized schools, smaller athletic budgets</a:t>
            </a:r>
          </a:p>
          <a:p>
            <a:pPr indent="-381000" lvl="1" marL="838200" marR="0" rtl="0" algn="l">
              <a:lnSpc>
                <a:spcPct val="125000"/>
              </a:lnSpc>
              <a:spcBef>
                <a:spcPts val="370"/>
              </a:spcBef>
              <a:spcAft>
                <a:spcPts val="0"/>
              </a:spcAft>
              <a:buClr>
                <a:schemeClr val="dk2"/>
              </a:buClr>
              <a:buSzPct val="97368"/>
              <a:buFont typeface="Arial"/>
              <a:buChar char="•"/>
            </a:pPr>
            <a:r>
              <a:rPr b="0" i="0" lang="en-US" sz="1850" u="none" cap="none" strike="noStrike">
                <a:solidFill>
                  <a:schemeClr val="dk2"/>
                </a:solidFill>
                <a:latin typeface="Arial"/>
                <a:ea typeface="Arial"/>
                <a:cs typeface="Arial"/>
                <a:sym typeface="Arial"/>
              </a:rPr>
              <a:t>Athletic grants-in-aid available</a:t>
            </a:r>
          </a:p>
          <a:p>
            <a:pPr indent="-381000" lvl="0" marL="381000" marR="0" rtl="0" algn="l">
              <a:lnSpc>
                <a:spcPct val="125000"/>
              </a:lnSpc>
              <a:spcBef>
                <a:spcPts val="370"/>
              </a:spcBef>
              <a:spcAft>
                <a:spcPts val="0"/>
              </a:spcAft>
              <a:buClr>
                <a:schemeClr val="dk2"/>
              </a:buClr>
              <a:buSzPct val="97368"/>
              <a:buFont typeface="Arial"/>
              <a:buChar char="•"/>
            </a:pPr>
            <a:r>
              <a:rPr b="0" i="0" lang="en-US" sz="1850" u="sng" cap="none" strike="noStrike">
                <a:solidFill>
                  <a:schemeClr val="dk2"/>
                </a:solidFill>
                <a:latin typeface="Arial"/>
                <a:ea typeface="Arial"/>
                <a:cs typeface="Arial"/>
                <a:sym typeface="Arial"/>
              </a:rPr>
              <a:t>Division III</a:t>
            </a:r>
          </a:p>
          <a:p>
            <a:pPr indent="-381000" lvl="1" marL="838200" marR="0" rtl="0" algn="l">
              <a:lnSpc>
                <a:spcPct val="125000"/>
              </a:lnSpc>
              <a:spcBef>
                <a:spcPts val="370"/>
              </a:spcBef>
              <a:spcAft>
                <a:spcPts val="0"/>
              </a:spcAft>
              <a:buClr>
                <a:schemeClr val="dk2"/>
              </a:buClr>
              <a:buSzPct val="97368"/>
              <a:buFont typeface="Arial"/>
              <a:buChar char="•"/>
            </a:pPr>
            <a:r>
              <a:rPr b="0" i="0" lang="en-US" sz="1850" u="none" cap="none" strike="noStrike">
                <a:solidFill>
                  <a:schemeClr val="dk2"/>
                </a:solidFill>
                <a:latin typeface="Arial"/>
                <a:ea typeface="Arial"/>
                <a:cs typeface="Arial"/>
                <a:sym typeface="Arial"/>
              </a:rPr>
              <a:t>Largest of the three divisions, typically small student bodies</a:t>
            </a:r>
          </a:p>
          <a:p>
            <a:pPr indent="-381000" lvl="1" marL="838200" marR="0" rtl="0" algn="l">
              <a:lnSpc>
                <a:spcPct val="125000"/>
              </a:lnSpc>
              <a:spcBef>
                <a:spcPts val="370"/>
              </a:spcBef>
              <a:spcAft>
                <a:spcPts val="0"/>
              </a:spcAft>
              <a:buClr>
                <a:schemeClr val="dk2"/>
              </a:buClr>
              <a:buSzPct val="97368"/>
              <a:buFont typeface="Arial"/>
              <a:buChar char="•"/>
            </a:pPr>
            <a:r>
              <a:rPr b="0" i="0" lang="en-US" sz="1850" u="none" cap="none" strike="noStrike">
                <a:solidFill>
                  <a:schemeClr val="dk2"/>
                </a:solidFill>
                <a:latin typeface="Arial"/>
                <a:ea typeface="Arial"/>
                <a:cs typeface="Arial"/>
                <a:sym typeface="Arial"/>
              </a:rPr>
              <a:t>Athletic grants-in-aid not available</a:t>
            </a:r>
          </a:p>
        </p:txBody>
      </p:sp>
      <p:sp>
        <p:nvSpPr>
          <p:cNvPr id="78" name="Shape 78"/>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8</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533400" y="1371600"/>
            <a:ext cx="7950199" cy="650874"/>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chemeClr val="dk1"/>
                </a:solidFill>
                <a:latin typeface="Arial"/>
                <a:ea typeface="Arial"/>
                <a:cs typeface="Arial"/>
                <a:sym typeface="Arial"/>
              </a:rPr>
              <a:t>Quick Overview</a:t>
            </a:r>
          </a:p>
        </p:txBody>
      </p:sp>
      <p:graphicFrame>
        <p:nvGraphicFramePr>
          <p:cNvPr id="85" name="Shape 85"/>
          <p:cNvGraphicFramePr/>
          <p:nvPr/>
        </p:nvGraphicFramePr>
        <p:xfrm>
          <a:off x="457200" y="2057400"/>
          <a:ext cx="3000000" cy="3000000"/>
        </p:xfrm>
        <a:graphic>
          <a:graphicData uri="http://schemas.openxmlformats.org/drawingml/2006/table">
            <a:tbl>
              <a:tblPr>
                <a:noFill/>
                <a:tableStyleId>{C03C90C0-8231-4F6E-8D8F-669BDB3F10E2}</a:tableStyleId>
              </a:tblPr>
              <a:tblGrid>
                <a:gridCol w="2664125"/>
                <a:gridCol w="1352925"/>
                <a:gridCol w="1734275"/>
                <a:gridCol w="2554475"/>
              </a:tblGrid>
              <a:tr h="701275">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600" u="none" cap="none" strike="noStrike">
                        <a:solidFill>
                          <a:schemeClr val="dk1"/>
                        </a:solidFill>
                        <a:latin typeface="Arial"/>
                        <a:ea typeface="Arial"/>
                        <a:cs typeface="Arial"/>
                        <a:sym typeface="Arial"/>
                      </a:endParaRPr>
                    </a:p>
                  </a:txBody>
                  <a:tcPr marT="45725" marB="45725" marR="91450" marL="9145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600" u="sng" cap="none" strike="noStrike">
                        <a:solidFill>
                          <a:schemeClr val="dk1"/>
                        </a:solidFill>
                        <a:latin typeface="Arial"/>
                        <a:ea typeface="Arial"/>
                        <a:cs typeface="Arial"/>
                        <a:sym typeface="Arial"/>
                      </a:endParaRPr>
                    </a:p>
                    <a:p>
                      <a:pPr indent="0" lvl="0" marL="0" marR="0" rtl="0" algn="ctr">
                        <a:lnSpc>
                          <a:spcPct val="100000"/>
                        </a:lnSpc>
                        <a:spcBef>
                          <a:spcPts val="320"/>
                        </a:spcBef>
                        <a:spcAft>
                          <a:spcPts val="0"/>
                        </a:spcAft>
                        <a:buClr>
                          <a:schemeClr val="dk1"/>
                        </a:buClr>
                        <a:buSzPct val="25000"/>
                        <a:buFont typeface="Arial"/>
                        <a:buNone/>
                      </a:pPr>
                      <a:r>
                        <a:rPr b="0" i="0" lang="en-US" sz="1600" u="sng" cap="none" strike="noStrike">
                          <a:solidFill>
                            <a:schemeClr val="dk1"/>
                          </a:solidFill>
                          <a:latin typeface="Arial"/>
                          <a:ea typeface="Arial"/>
                          <a:cs typeface="Arial"/>
                          <a:sym typeface="Arial"/>
                        </a:rPr>
                        <a:t>Division I</a:t>
                      </a:r>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600" u="sng" cap="none" strike="noStrike">
                        <a:solidFill>
                          <a:schemeClr val="dk1"/>
                        </a:solidFill>
                        <a:latin typeface="Arial"/>
                        <a:ea typeface="Arial"/>
                        <a:cs typeface="Arial"/>
                        <a:sym typeface="Arial"/>
                      </a:endParaRPr>
                    </a:p>
                    <a:p>
                      <a:pPr indent="0" lvl="0" marL="0" marR="0" rtl="0" algn="ctr">
                        <a:lnSpc>
                          <a:spcPct val="100000"/>
                        </a:lnSpc>
                        <a:spcBef>
                          <a:spcPts val="320"/>
                        </a:spcBef>
                        <a:spcAft>
                          <a:spcPts val="0"/>
                        </a:spcAft>
                        <a:buClr>
                          <a:schemeClr val="dk1"/>
                        </a:buClr>
                        <a:buSzPct val="25000"/>
                        <a:buFont typeface="Arial"/>
                        <a:buNone/>
                      </a:pPr>
                      <a:r>
                        <a:rPr b="0" i="0" lang="en-US" sz="1600" u="sng" cap="none" strike="noStrike">
                          <a:solidFill>
                            <a:schemeClr val="dk1"/>
                          </a:solidFill>
                          <a:latin typeface="Arial"/>
                          <a:ea typeface="Arial"/>
                          <a:cs typeface="Arial"/>
                          <a:sym typeface="Arial"/>
                        </a:rPr>
                        <a:t>Division II</a:t>
                      </a:r>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600" u="sng" cap="none" strike="noStrike">
                        <a:solidFill>
                          <a:schemeClr val="dk1"/>
                        </a:solidFill>
                        <a:latin typeface="Arial"/>
                        <a:ea typeface="Arial"/>
                        <a:cs typeface="Arial"/>
                        <a:sym typeface="Arial"/>
                      </a:endParaRPr>
                    </a:p>
                    <a:p>
                      <a:pPr indent="0" lvl="0" marL="0" marR="0" rtl="0" algn="ctr">
                        <a:lnSpc>
                          <a:spcPct val="100000"/>
                        </a:lnSpc>
                        <a:spcBef>
                          <a:spcPts val="320"/>
                        </a:spcBef>
                        <a:spcAft>
                          <a:spcPts val="0"/>
                        </a:spcAft>
                        <a:buClr>
                          <a:schemeClr val="dk1"/>
                        </a:buClr>
                        <a:buSzPct val="25000"/>
                        <a:buFont typeface="Arial"/>
                        <a:buNone/>
                      </a:pPr>
                      <a:r>
                        <a:rPr b="0" i="0" lang="en-US" sz="1600" u="sng" cap="none" strike="noStrike">
                          <a:solidFill>
                            <a:schemeClr val="dk1"/>
                          </a:solidFill>
                          <a:latin typeface="Arial"/>
                          <a:ea typeface="Arial"/>
                          <a:cs typeface="Arial"/>
                          <a:sym typeface="Arial"/>
                        </a:rPr>
                        <a:t>Division III</a:t>
                      </a:r>
                    </a:p>
                  </a:txBody>
                  <a:tcPr marT="45725" marB="45725" marR="91450" marL="9145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721700">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Number of Member Institutions</a:t>
                      </a:r>
                    </a:p>
                  </a:txBody>
                  <a:tcPr marT="45725" marB="45725" marR="91450" marL="9145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323</a:t>
                      </a:r>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283</a:t>
                      </a:r>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424</a:t>
                      </a:r>
                    </a:p>
                  </a:txBody>
                  <a:tcPr marT="45725" marB="45725" marR="91450" marL="9145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899650">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Average Undergraduate Enrollment</a:t>
                      </a:r>
                    </a:p>
                  </a:txBody>
                  <a:tcPr marT="45725" marB="45725" marR="91450" marL="9145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10,054</a:t>
                      </a:r>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3,306</a:t>
                      </a:r>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2,146</a:t>
                      </a:r>
                    </a:p>
                  </a:txBody>
                  <a:tcPr marT="45725" marB="45725" marR="91450" marL="9145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854450">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Total Operating Expenses for Athletics</a:t>
                      </a:r>
                    </a:p>
                  </a:txBody>
                  <a:tcPr marT="45725" marB="45725" marR="91450" marL="9145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$23.2M (I-A), </a:t>
                      </a: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$6.8M (I-AA)</a:t>
                      </a:r>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$2.3M (football)</a:t>
                      </a: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$1.5M (no football)</a:t>
                      </a:r>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$1.25M (football)</a:t>
                      </a: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$.66M (no football)</a:t>
                      </a:r>
                    </a:p>
                  </a:txBody>
                  <a:tcPr marT="45725" marB="45725" marR="91450" marL="9145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861525">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Average Expense per Athlete</a:t>
                      </a:r>
                    </a:p>
                  </a:txBody>
                  <a:tcPr marT="45725" marB="45725" marR="91450" marL="9145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$42,000</a:t>
                      </a:r>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$8,000</a:t>
                      </a:r>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260"/>
                        </a:spcBef>
                        <a:spcAft>
                          <a:spcPts val="0"/>
                        </a:spcAft>
                        <a:buClr>
                          <a:schemeClr val="dk1"/>
                        </a:buClr>
                        <a:buSzPct val="25000"/>
                        <a:buFont typeface="Arial"/>
                        <a:buNone/>
                      </a:pPr>
                      <a:r>
                        <a:rPr b="0" i="0" lang="en-US" sz="1300" u="none" cap="none" strike="noStrike">
                          <a:solidFill>
                            <a:schemeClr val="dk1"/>
                          </a:solidFill>
                          <a:latin typeface="Arial"/>
                          <a:ea typeface="Arial"/>
                          <a:cs typeface="Arial"/>
                          <a:sym typeface="Arial"/>
                        </a:rPr>
                        <a:t>$3,000</a:t>
                      </a:r>
                    </a:p>
                  </a:txBody>
                  <a:tcPr marT="45725" marB="45725" marR="91450" marL="9145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r>
            </a:tbl>
          </a:graphicData>
        </a:graphic>
      </p:graphicFrame>
      <p:sp>
        <p:nvSpPr>
          <p:cNvPr id="86" name="Shape 86"/>
          <p:cNvSpPr txBox="1"/>
          <p:nvPr/>
        </p:nvSpPr>
        <p:spPr>
          <a:xfrm>
            <a:off x="8458200" y="6324600"/>
            <a:ext cx="457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lt1"/>
                </a:solidFill>
                <a:latin typeface="Arial"/>
                <a:ea typeface="Arial"/>
                <a:cs typeface="Arial"/>
                <a:sym typeface="Arial"/>
              </a:rPr>
              <a:t>9</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ACAC Theme1">
  <a:themeElements>
    <a:clrScheme name="NACAC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