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04CC9FA-610B-4BA4-B19A-98649D99D217}">
  <a:tblStyle styleId="{F04CC9FA-610B-4BA4-B19A-98649D99D217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DE7E7"/>
          </a:solidFill>
        </a:fill>
      </a:tcStyle>
    </a:wholeTbl>
    <a:band1H>
      <a:tcStyle>
        <a:fill>
          <a:solidFill>
            <a:srgbClr val="D9CCCB"/>
          </a:solidFill>
        </a:fill>
      </a:tcStyle>
    </a:band1H>
    <a:band1V>
      <a:tcStyle>
        <a:fill>
          <a:solidFill>
            <a:srgbClr val="D9CCCB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337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GM- Intro &amp; Agenda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KVP-College Search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JM- Testing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DJ-Intro Admissions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JV- Timeline &amp; Wrap Up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fmla="val 4929" name="adj"/>
            </a:avLst>
          </a:prstGeom>
          <a:gradFill>
            <a:gsLst>
              <a:gs pos="0">
                <a:srgbClr val="A39F79"/>
              </a:gs>
              <a:gs pos="50000">
                <a:srgbClr val="DED9A8"/>
              </a:gs>
              <a:gs pos="100000">
                <a:srgbClr val="FFF9B7"/>
              </a:gs>
            </a:gsLst>
            <a:lin ang="16200000" scaled="0"/>
          </a:gra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295400" y="3200400"/>
            <a:ext cx="6400799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370"/>
              </a:spcBef>
              <a:buClr>
                <a:srgbClr val="C2ACAA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70"/>
              </a:spcBef>
              <a:buClr>
                <a:schemeClr val="accent2"/>
              </a:buClr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70"/>
              </a:spcBef>
              <a:buClr>
                <a:srgbClr val="C2ACAA"/>
              </a:buClr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370"/>
              </a:spcBef>
              <a:buClr>
                <a:srgbClr val="E7C2AB"/>
              </a:buClr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24" name="Shape 24"/>
          <p:cNvSpPr/>
          <p:nvPr/>
        </p:nvSpPr>
        <p:spPr>
          <a:xfrm>
            <a:off x="62930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62930" y="1396720"/>
            <a:ext cx="9021537" cy="120580"/>
          </a:xfrm>
          <a:prstGeom prst="rect">
            <a:avLst/>
          </a:prstGeom>
          <a:solidFill>
            <a:srgbClr val="C2ACA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62930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FFFFF"/>
              </a:buClr>
              <a:buFont typeface="Trebuchet MS"/>
              <a:buNone/>
              <a:defRPr b="0" i="0" sz="4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x="2514599" y="-152399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Shape 94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 rot="5400000">
            <a:off x="4709477" y="2194563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7699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Shape 100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2" name="Shape 3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fmla="val 4929" name="adj"/>
            </a:avLst>
          </a:prstGeom>
          <a:gradFill>
            <a:gsLst>
              <a:gs pos="0">
                <a:srgbClr val="A39F79"/>
              </a:gs>
              <a:gs pos="50000">
                <a:srgbClr val="DED9A8"/>
              </a:gs>
              <a:gs pos="100000">
                <a:srgbClr val="FFF9B7"/>
              </a:gs>
            </a:gsLst>
            <a:lin ang="16200000" scaled="0"/>
          </a:gra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C2ACAA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1" name="Shape 41"/>
          <p:cNvSpPr/>
          <p:nvPr/>
        </p:nvSpPr>
        <p:spPr>
          <a:xfrm flipH="1" rot="10800000">
            <a:off x="69411" y="2376829"/>
            <a:ext cx="9013514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69146" y="2341475"/>
            <a:ext cx="9013780" cy="45718"/>
          </a:xfrm>
          <a:prstGeom prst="rect">
            <a:avLst/>
          </a:prstGeom>
          <a:solidFill>
            <a:srgbClr val="C2ACA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68305" y="2468880"/>
            <a:ext cx="9014621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C2ACAA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C2ACAA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1" name="Shape 5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8" name="Shape 58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2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14400" y="5445825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6637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84785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87960" lvl="3" marL="1097280" marR="0" rtl="0" algn="l">
              <a:spcBef>
                <a:spcPts val="370"/>
              </a:spcBef>
              <a:buClr>
                <a:schemeClr val="accent3"/>
              </a:buClr>
              <a:buSzPct val="79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7145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6" name="Shape 66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67" name="Shape 67"/>
          <p:cNvSpPr/>
          <p:nvPr/>
        </p:nvSpPr>
        <p:spPr>
          <a:xfrm flipH="1" rot="10800000">
            <a:off x="68307" y="4683554"/>
            <a:ext cx="9006839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8508" y="4650473"/>
            <a:ext cx="9006639" cy="45718"/>
          </a:xfrm>
          <a:prstGeom prst="rect">
            <a:avLst/>
          </a:prstGeom>
          <a:solidFill>
            <a:srgbClr val="C2ACA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68509" y="4773223"/>
            <a:ext cx="9006636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>
            <p:ph idx="2" type="pic"/>
          </p:nvPr>
        </p:nvSpPr>
        <p:spPr>
          <a:xfrm>
            <a:off x="68308" y="66675"/>
            <a:ext cx="9001873" cy="4581524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Shape 75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9" name="Shape 7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fmla="val 4929" name="adj"/>
            </a:avLst>
          </a:prstGeom>
          <a:gradFill>
            <a:gsLst>
              <a:gs pos="0">
                <a:srgbClr val="A39F79"/>
              </a:gs>
              <a:gs pos="50000">
                <a:srgbClr val="DED9A8"/>
              </a:gs>
              <a:gs pos="100000">
                <a:srgbClr val="FFF9B7"/>
              </a:gs>
            </a:gsLst>
            <a:lin ang="16200000" scaled="0"/>
          </a:gra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914400" y="1600200"/>
            <a:ext cx="1904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31140" lvl="1" marL="548640" marR="0" rtl="0" algn="l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38760" lvl="2" marL="822960" marR="0" rtl="0" algn="l">
              <a:spcBef>
                <a:spcPts val="370"/>
              </a:spcBef>
              <a:buClr>
                <a:srgbClr val="C2ACAA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33680" lvl="3" marL="1097280" marR="0" rtl="0" algn="l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1371600" marR="0" rtl="0" algn="l">
              <a:spcBef>
                <a:spcPts val="370"/>
              </a:spcBef>
              <a:buClr>
                <a:schemeClr val="accent3"/>
              </a:buClr>
              <a:buFont typeface="Georgia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7" name="Shape 87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2971800" y="1600200"/>
            <a:ext cx="5714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A39F79"/>
            </a:gs>
            <a:gs pos="50000">
              <a:srgbClr val="DED9A8"/>
            </a:gs>
            <a:gs pos="100000">
              <a:srgbClr val="FFF9B7"/>
            </a:gs>
          </a:gsLst>
          <a:lin ang="162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fmla="val 4929" name="adj"/>
            </a:avLst>
          </a:prstGeom>
          <a:gradFill>
            <a:gsLst>
              <a:gs pos="0">
                <a:srgbClr val="A39F79"/>
              </a:gs>
              <a:gs pos="50000">
                <a:srgbClr val="DED9A8"/>
              </a:gs>
              <a:gs pos="100000">
                <a:srgbClr val="FFF9B7"/>
              </a:gs>
            </a:gsLst>
            <a:lin ang="16200000" scaled="0"/>
          </a:gradFill>
          <a:ln cap="sq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3985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0160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3081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32080" lvl="3" marL="1097280" marR="0" rtl="0" algn="l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01600" lvl="4" marL="137160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o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21920" lvl="5" marL="1645920" marR="0" rtl="0" algn="l">
              <a:spcBef>
                <a:spcPts val="37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6839" lvl="6" marL="1920240" marR="0" rtl="0" algn="l">
              <a:spcBef>
                <a:spcPts val="370"/>
              </a:spcBef>
              <a:buClr>
                <a:schemeClr val="accent2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24460" lvl="7" marL="2194560" marR="0" rtl="0" algn="l">
              <a:spcBef>
                <a:spcPts val="370"/>
              </a:spcBef>
              <a:buClr>
                <a:srgbClr val="C2ACAA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9379" lvl="8" marL="2468880" marR="0" rtl="0" algn="l">
              <a:spcBef>
                <a:spcPts val="370"/>
              </a:spcBef>
              <a:buClr>
                <a:srgbClr val="E7C2AB"/>
              </a:buClr>
              <a:buSzPct val="1000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" name="Shape 16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0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subTitle"/>
          </p:nvPr>
        </p:nvSpPr>
        <p:spPr>
          <a:xfrm>
            <a:off x="0" y="3200400"/>
            <a:ext cx="91440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en-US" sz="26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College is a match to be made, </a:t>
            </a:r>
            <a:br>
              <a:rPr b="1" i="1" lang="en-US" sz="26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1" i="1" lang="en-US" sz="26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not a prize to be won.</a:t>
            </a:r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6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Thursday, November 5, 2015</a:t>
            </a:r>
          </a:p>
          <a:p>
            <a:pPr indent="0" lvl="0" marL="0" marR="0" rtl="0" algn="ctr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6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SWHS Counseling Department</a:t>
            </a: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Trebuchet MS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Search 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Admissions Tests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65281A"/>
                </a:solidFill>
                <a:latin typeface="Georgia"/>
                <a:ea typeface="Georgia"/>
                <a:cs typeface="Georgia"/>
                <a:sym typeface="Georgia"/>
              </a:rPr>
              <a:t>No child left untested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533400" y="304800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Admission Tests:  ACT &amp; SAT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95400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Offered during 6-7 Saturday test dates each year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Register online,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Typically +1 month before test date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Select test date &amp; test location at registration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Southwest is NOT a Saturday testing location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Encouraged to select 4 college to receive test scores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During registration/before test= 4 for free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After test= $12/college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Registration Fee required (~$53)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Registration Fee waivers for Free/Reduced Lunch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4549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To Send or Not To Send?  No Question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Always send scores (for ACT &amp; SAT)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Colleges ALWAYS use scores to students’ advantage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Highest score always used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Superscore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Lets colleges know student is interested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Able to send scores to 4 colleges at no cost prior to test date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$12/test date/college to send after test date</a:t>
            </a: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533400" y="304800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Admission Tests:  ACT vs. SAT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81000" y="1600200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1" lang="en-US" sz="260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colleges accept either/both tests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Prefer to see whichever test student performs better on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ACT/SAT score concordance 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Chose ACT or SAT; pursuing both is too much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Look at PLAN/PSAT scores to determine stronger test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PLAN=Pre-ACT, 10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grade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PSAT=Pre-SAT, 10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and/or 11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grade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practice tests on Naviance to determine stronger test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Prepare, test, retest as needed in stronger test (not both)</a:t>
            </a: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533400" y="304800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Admission Tests:  ACT vs. SAT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457200" y="1295400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ACT= content-based test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often find more straightforward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Familiar with format from EXPLORE, PLAN 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SAT= aptitude/reasoning test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May benefit stronger standardized test takers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self-select to “practice” with the PSAT (may or may not be a familiar format)</a:t>
            </a: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533400" y="304800"/>
            <a:ext cx="7772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College Admission Tests:  ACT vs. SAT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295400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SAT= New starting March 2016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Return to 1600 scoring scale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longer penalized ¼ point for wrong answers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Different format for questions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Different timing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March scores not back to students until May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New test → No baseline/experience with new test yet </a:t>
            </a: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Test Optional and Test Flexible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www.fairtest.org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group of schools that do not require tests to be considered for admission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Nearly 850 schools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Check for how schools use test scores</a:t>
            </a:r>
          </a:p>
          <a:p>
            <a: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Placement in courses vs. admission</a:t>
            </a:r>
          </a:p>
          <a:p>
            <a: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Required for scholarship from school or community?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Community colleges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 not require ACT/SAT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may use ACT/SAT scores or Accuplacer for course placement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838200" y="-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Test Prep Options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1430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PrepMe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Naviance home page</a:t>
            </a:r>
          </a:p>
          <a:p>
            <a:pPr indent="-238760" lvl="2" marL="82296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2763"/>
              <a:buFont typeface="Noto Sans Symbols"/>
              <a:buChar char="●"/>
            </a:pPr>
            <a:r>
              <a:rPr b="0" i="0" lang="en-US" sz="185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Click on “PrepMe” (ACT, SAT, &amp; PSAT prep)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Small Group or Class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 Ready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MPS Community Education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 tutoring 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Huntington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Princeton Review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 Nannies &amp; Tutors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Books</a:t>
            </a:r>
          </a:p>
          <a:p>
            <a:pPr indent="0" lvl="0" marL="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387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Tips: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Prep leading up to a specific test date (5-6 weeks ahead)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Prep vs. Obsession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3.5 hours on Saturday vs. 3 years on transcript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152400" y="274637"/>
            <a:ext cx="8839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Preliminary ACT </a:t>
            </a: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Tuesday, November 17</a:t>
            </a:r>
            <a:r>
              <a:rPr b="0" baseline="3000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at Southwest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4478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retired, full-length ACT with Writing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Gives students a score to use for reference, prep before taking an official ACT later this year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Provides SW staff trend data in order to supplement classroom instruction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Administered in 2013 &amp; 2014, 92% &amp; 94% of juniors participated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an official score for college applications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Additional information has been sent via email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also be found on SW Counseling Website: Nov 17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04800" y="3048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District-Wide ACT  </a:t>
            </a: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Tuesday, March 15 at Southwest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57200" y="14478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District paying for ALL juniors to take ACT with Writing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Juniors will register in class at Southwest prior to March 15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(do not need to register outside of school)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March 15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ACT with Writing fully covers the Grad Testing Requirement for Class of 2017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Official score, can be used for college applications and scholarships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Test prep options for March ACT at SW to be announced</a:t>
            </a: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Watch your email!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533400" y="381000"/>
            <a:ext cx="7772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763" lvl="2" marL="47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</a:p>
          <a:p>
            <a:pPr indent="-4763" lvl="2" marL="4763" marR="0" rtl="0" algn="l">
              <a:spcBef>
                <a:spcPts val="370"/>
              </a:spcBef>
              <a:spcAft>
                <a:spcPts val="0"/>
              </a:spcAft>
              <a:buClr>
                <a:schemeClr val="accent5"/>
              </a:buClr>
              <a:buSzPct val="250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61963" lvl="2" marL="4619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Starting the College Search</a:t>
            </a:r>
          </a:p>
          <a:p>
            <a:pPr indent="-461963" lvl="2" marL="4619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61963" lvl="2" marL="4619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College Admissions Testing</a:t>
            </a:r>
          </a:p>
          <a:p>
            <a:pPr indent="-4763" lvl="2" marL="47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250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61963" lvl="2" marL="4619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Intro to College Admissions</a:t>
            </a:r>
          </a:p>
          <a:p>
            <a:pPr indent="-461963" lvl="2" marL="461963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66451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61963" lvl="2" marL="461963" marR="0" rtl="0" algn="l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664515"/>
                </a:solidFill>
                <a:latin typeface="Georgia"/>
                <a:ea typeface="Georgia"/>
                <a:cs typeface="Georgia"/>
                <a:sym typeface="Georgia"/>
              </a:rPr>
              <a:t>Timeline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533400" y="3184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Planning for Testing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95868" y="11430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Most students take test 2-3 times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test: late winter/spring of junior year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nd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test: spring/summer of junior year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test: fall senior year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Consider finals and any AP/IB testing in May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Recommended Testing Schedule: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066800" y="3886200"/>
            <a:ext cx="8077199" cy="252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 - Feb : Choose ACT or SAT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Jan- April: 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1</a:t>
            </a:r>
            <a:r>
              <a:rPr b="1" baseline="30000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Official ACT or SAT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-remember March 15</a:t>
            </a:r>
            <a:r>
              <a:rPr baseline="30000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ACT @ SW (regardless of ACT or SAT choice)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i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May-June: --AP/IB Tests and Finals at Southwest –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June: 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2</a:t>
            </a:r>
            <a:r>
              <a:rPr b="1" baseline="30000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nd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Official ACT or SAT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Oct: 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3</a:t>
            </a:r>
            <a:r>
              <a:rPr b="1" baseline="30000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b="1"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Official ACT or SAT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-before college admission deadlines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Intro to College Admissions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65281A"/>
                </a:solidFill>
                <a:latin typeface="Georgia"/>
                <a:ea typeface="Georgia"/>
                <a:cs typeface="Georgia"/>
                <a:sym typeface="Georgia"/>
              </a:rPr>
              <a:t>More to come…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Office of Admission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3716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1962" lvl="0" marL="51276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What they do:</a:t>
            </a:r>
          </a:p>
          <a:p>
            <a:pPr indent="-355282" lvl="1" marL="672782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Office of Admission, not Denial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Responsible for finding, admitting, and enrolling a strong freshmen class (must meet admin’s goals)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Looking to craft the most well-rounded, active class possible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Want to enroll students who will be successful and who will contribute to their campus</a:t>
            </a:r>
          </a:p>
          <a:p>
            <a:pPr indent="-468313" lvl="1" marL="569913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1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they do it: </a:t>
            </a:r>
          </a:p>
          <a:p>
            <a:pPr indent="-352425" lvl="2" marL="695325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Criteria used to determine admissions decisions</a:t>
            </a:r>
          </a:p>
          <a:p>
            <a:pPr indent="-343853" lvl="3" marL="1004253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Primary Factors 	           </a:t>
            </a:r>
            <a:r>
              <a:rPr b="0" i="0" lang="en-US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(tonight)</a:t>
            </a:r>
          </a:p>
          <a:p>
            <a:pPr indent="-343853" lvl="3" marL="1004253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Secondary Factors                       </a:t>
            </a:r>
            <a:r>
              <a:rPr b="0" i="0" lang="en-US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(in Spring, College Search II)</a:t>
            </a:r>
          </a:p>
          <a:p>
            <a:pPr indent="-2540" lvl="1" marL="320040" marR="0" rtl="0" algn="l"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2" name="Shape 242"/>
          <p:cNvSpPr/>
          <p:nvPr/>
        </p:nvSpPr>
        <p:spPr>
          <a:xfrm rot="10800000">
            <a:off x="3771328" y="4888176"/>
            <a:ext cx="11430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Shape 243"/>
          <p:cNvSpPr/>
          <p:nvPr/>
        </p:nvSpPr>
        <p:spPr>
          <a:xfrm rot="10800000">
            <a:off x="4114799" y="5283967"/>
            <a:ext cx="1143000" cy="304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3810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Primary Admission Factors: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457200" y="2819400"/>
            <a:ext cx="8229600" cy="274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Account for 60-65% of admission decision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Concrete comparables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Comprise a student’s “Profile”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990600" y="1676400"/>
            <a:ext cx="6705599" cy="1815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Grade Point Average (GPA)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Test Scores (ACT or SAT)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Class Rank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2800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3810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Secondary Admission Factors: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457200" y="3124200"/>
            <a:ext cx="8229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Account for 30-35% of admission decision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Holistic Review of applicant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make a strong applicant stronger 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primary factors must put the student in the running before secondary factors can be considered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*Focus of College Search II presentation in Spring 2016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457200" y="1676400"/>
            <a:ext cx="8153399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Extracurricular Activities &amp;Leadership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Essay or Personal Statements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Letters of Recommendation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81000" y="228600"/>
            <a:ext cx="8915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Comparing Your Profile: Likelihood of Admissions at Specific Colleges 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457200" y="1600200"/>
            <a:ext cx="84582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3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Likely:  Likely/Realistic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Profile is SIGNIFICANTLY stronger than the typical freshmen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60-90% chance of admission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4000" u="none" cap="none" strike="noStrike">
                <a:solidFill>
                  <a:srgbClr val="3366FF"/>
                </a:solidFill>
                <a:latin typeface="Georgia"/>
                <a:ea typeface="Georgia"/>
                <a:cs typeface="Georgia"/>
                <a:sym typeface="Georgia"/>
              </a:rPr>
              <a:t>Target:  Selective/Reasonable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Profile is SIMILAR to the typical freshmen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30-60% chance of admission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4000" u="none" cap="none" strike="noStrike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Reach:  Most Selective/Difficult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Profile NOT as strong as typical freshmen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Less than 30% chance of admission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Using Scattergrams to Compare Profile</a:t>
            </a:r>
          </a:p>
        </p:txBody>
      </p:sp>
      <p:pic>
        <p:nvPicPr>
          <p:cNvPr id="269" name="Shape 26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143000"/>
            <a:ext cx="7772400" cy="5484871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Using Scattergrams to Compare Profile</a:t>
            </a:r>
          </a:p>
        </p:txBody>
      </p:sp>
      <p:pic>
        <p:nvPicPr>
          <p:cNvPr id="275" name="Shape 27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143000"/>
            <a:ext cx="7772400" cy="5484871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276" name="Shape 276"/>
          <p:cNvSpPr txBox="1"/>
          <p:nvPr/>
        </p:nvSpPr>
        <p:spPr>
          <a:xfrm rot="-1652781">
            <a:off x="3458012" y="3142283"/>
            <a:ext cx="2244040" cy="769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Target</a:t>
            </a:r>
          </a:p>
        </p:txBody>
      </p:sp>
      <p:sp>
        <p:nvSpPr>
          <p:cNvPr id="277" name="Shape 277"/>
          <p:cNvSpPr txBox="1"/>
          <p:nvPr/>
        </p:nvSpPr>
        <p:spPr>
          <a:xfrm rot="-1712418">
            <a:off x="1781224" y="3782343"/>
            <a:ext cx="199379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Reach</a:t>
            </a:r>
          </a:p>
        </p:txBody>
      </p:sp>
      <p:sp>
        <p:nvSpPr>
          <p:cNvPr id="278" name="Shape 278"/>
          <p:cNvSpPr txBox="1"/>
          <p:nvPr/>
        </p:nvSpPr>
        <p:spPr>
          <a:xfrm rot="-1831534">
            <a:off x="5601686" y="2388741"/>
            <a:ext cx="225577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Likely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Using Scattergrams to Compare Profile</a:t>
            </a:r>
          </a:p>
        </p:txBody>
      </p:sp>
      <p:pic>
        <p:nvPicPr>
          <p:cNvPr id="284" name="Shape 28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143000"/>
            <a:ext cx="7772400" cy="5484871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285" name="Shape 285"/>
          <p:cNvSpPr txBox="1"/>
          <p:nvPr/>
        </p:nvSpPr>
        <p:spPr>
          <a:xfrm rot="-1652781">
            <a:off x="3458012" y="3142283"/>
            <a:ext cx="2244040" cy="769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Target</a:t>
            </a:r>
          </a:p>
        </p:txBody>
      </p:sp>
      <p:sp>
        <p:nvSpPr>
          <p:cNvPr id="286" name="Shape 286"/>
          <p:cNvSpPr txBox="1"/>
          <p:nvPr/>
        </p:nvSpPr>
        <p:spPr>
          <a:xfrm rot="-1712418">
            <a:off x="1781224" y="3782343"/>
            <a:ext cx="199379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Reach</a:t>
            </a:r>
          </a:p>
        </p:txBody>
      </p:sp>
      <p:sp>
        <p:nvSpPr>
          <p:cNvPr id="287" name="Shape 287"/>
          <p:cNvSpPr txBox="1"/>
          <p:nvPr/>
        </p:nvSpPr>
        <p:spPr>
          <a:xfrm rot="-1831534">
            <a:off x="5601686" y="2388741"/>
            <a:ext cx="225577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Likely</a:t>
            </a:r>
          </a:p>
        </p:txBody>
      </p:sp>
      <p:sp>
        <p:nvSpPr>
          <p:cNvPr id="288" name="Shape 288"/>
          <p:cNvSpPr/>
          <p:nvPr/>
        </p:nvSpPr>
        <p:spPr>
          <a:xfrm>
            <a:off x="4441475" y="2895600"/>
            <a:ext cx="277113" cy="258862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5617760" y="5213233"/>
            <a:ext cx="277113" cy="258862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5894873" y="5148930"/>
            <a:ext cx="19812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= Student w/ 23 ACT and 3.6 GPA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Going deeper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228600" y="1066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Common Data Set (CDS)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“The CDS initiative is </a:t>
            </a:r>
            <a:r>
              <a:rPr b="1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collaborate effort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among data providers in the higher education community and publishers as represented by the College Board, Peterson’s, and U.S. News &amp; World Report…. The combined goal of this collaboration is </a:t>
            </a:r>
            <a:r>
              <a:rPr b="1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improve the quality and accuracy of information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provided to all involved in a student's transition into higher education.”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From www.commondataset.org 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Enrollment &amp; Persistence, Freshmen Admissions, Academic Offerings, Financial Aid, and more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28600" y="952500"/>
            <a:ext cx="86868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Starting the College Search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Going deeper: CDS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228600" y="1066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 #1: St. Olaf College 2014-15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</a:p>
        </p:txBody>
      </p:sp>
      <p:pic>
        <p:nvPicPr>
          <p:cNvPr id="303" name="Shape 3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524000"/>
            <a:ext cx="7467600" cy="5003594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 txBox="1"/>
          <p:nvPr/>
        </p:nvSpPr>
        <p:spPr>
          <a:xfrm>
            <a:off x="791570" y="6488667"/>
            <a:ext cx="7696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From St. Olaf Website: wp.stolaf.edu/ir-e/common-data-set, Nov 4, 2015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381000" y="274637"/>
            <a:ext cx="8534399" cy="792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Going deeper: CDS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228600" y="1066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 #2: University of MN- Twin Cities 2014-15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</a:p>
        </p:txBody>
      </p:sp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524000"/>
            <a:ext cx="7696199" cy="4841332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/>
        </p:nvSpPr>
        <p:spPr>
          <a:xfrm>
            <a:off x="609600" y="6384962"/>
            <a:ext cx="7696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From UMN Website: www.oir.umn.edu/static/stsur/cds, Nov 4, 2015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9144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4B1004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rgbClr val="4B1004"/>
                </a:solidFill>
                <a:latin typeface="Trebuchet MS"/>
                <a:ea typeface="Trebuchet MS"/>
                <a:cs typeface="Trebuchet MS"/>
                <a:sym typeface="Trebuchet MS"/>
              </a:rPr>
              <a:t>Southwest’s College Trends</a:t>
            </a:r>
          </a:p>
        </p:txBody>
      </p:sp>
      <p:graphicFrame>
        <p:nvGraphicFramePr>
          <p:cNvPr id="318" name="Shape 318"/>
          <p:cNvGraphicFramePr/>
          <p:nvPr/>
        </p:nvGraphicFramePr>
        <p:xfrm>
          <a:off x="1066800" y="4648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{F04CC9FA-610B-4BA4-B19A-98649D99D217}</a:tableStyleId>
              </a:tblPr>
              <a:tblGrid>
                <a:gridCol w="3733800"/>
                <a:gridCol w="32766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Applications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Matriculations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-US" sz="1800"/>
                        <a:t>U of</a:t>
                      </a:r>
                      <a:r>
                        <a:rPr lang="en-US" sz="1800"/>
                        <a:t> MN—Twin Cities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-US" sz="1800"/>
                        <a:t>U of MN—Twin</a:t>
                      </a:r>
                      <a:r>
                        <a:rPr lang="en-US" sz="1800"/>
                        <a:t> Cities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 startAt="2"/>
                      </a:pPr>
                      <a:r>
                        <a:rPr lang="en-US" sz="1800"/>
                        <a:t>UW-Madison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 startAt="2"/>
                      </a:pPr>
                      <a:r>
                        <a:rPr lang="en-US" sz="1800"/>
                        <a:t>MCTC/Normandale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 startAt="3"/>
                      </a:pPr>
                      <a:r>
                        <a:rPr lang="en-US" sz="1800"/>
                        <a:t>U of MN--Duluth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Trebuchet MS"/>
                        <a:buAutoNum type="arabicPeriod" startAt="3"/>
                      </a:pPr>
                      <a:r>
                        <a:rPr lang="en-US" sz="1800"/>
                        <a:t>UW-Madison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319" name="Shape 319"/>
          <p:cNvGraphicFramePr/>
          <p:nvPr/>
        </p:nvGraphicFramePr>
        <p:xfrm>
          <a:off x="1066800" y="1371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{F04CC9FA-610B-4BA4-B19A-98649D99D217}</a:tableStyleId>
              </a:tblPr>
              <a:tblGrid>
                <a:gridCol w="3352800"/>
                <a:gridCol w="685800"/>
                <a:gridCol w="2971800"/>
              </a:tblGrid>
              <a:tr h="468925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General Trends</a:t>
                      </a:r>
                    </a:p>
                  </a:txBody>
                  <a:tcPr marT="45725" marB="45725" marR="91450" marL="91450"/>
                </a:tc>
                <a:tc hMerge="1"/>
                <a:tc hMerge="1"/>
              </a:tr>
              <a:tr h="34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/>
                        <a:t>Class of 2015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458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4-yr</a:t>
                      </a:r>
                      <a:r>
                        <a:rPr lang="en-US" sz="1800"/>
                        <a:t> college/university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68%</a:t>
                      </a:r>
                    </a:p>
                  </a:txBody>
                  <a:tcPr marT="45725" marB="45725" marR="91450" marL="91450"/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These results are typical</a:t>
                      </a:r>
                      <a:r>
                        <a:rPr lang="en-US" sz="1800"/>
                        <a:t> of SW graduates</a:t>
                      </a:r>
                    </a:p>
                  </a:txBody>
                  <a:tcPr marT="45725" marB="45725" marR="91450" marL="91450" anchor="ctr"/>
                </a:tc>
              </a:tr>
              <a:tr h="427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2-year</a:t>
                      </a:r>
                      <a:r>
                        <a:rPr lang="en-US" sz="1800"/>
                        <a:t> community/tech college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22%</a:t>
                      </a:r>
                    </a:p>
                  </a:txBody>
                  <a:tcPr marT="45725" marB="45725" marR="91450" marL="91450"/>
                </a:tc>
                <a:tc vMerge="1"/>
              </a:tr>
              <a:tr h="34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/>
                        <a:t>Classes 2008-2014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 vMerge="1"/>
              </a:tr>
              <a:tr h="427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4-yr</a:t>
                      </a:r>
                      <a:r>
                        <a:rPr lang="en-US" sz="1800"/>
                        <a:t> college/university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69% </a:t>
                      </a:r>
                    </a:p>
                  </a:txBody>
                  <a:tcPr marT="45725" marB="45725" marR="91450" marL="91450"/>
                </a:tc>
                <a:tc vMerge="1"/>
              </a:tr>
              <a:tr h="411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Georgia"/>
                        <a:buNone/>
                      </a:pPr>
                      <a:r>
                        <a:rPr lang="en-US" sz="1800"/>
                        <a:t>2-year</a:t>
                      </a:r>
                      <a:r>
                        <a:rPr lang="en-US" sz="1800"/>
                        <a:t> community/tech college</a:t>
                      </a: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21% </a:t>
                      </a: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Timeline Ahead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65281A"/>
                </a:solidFill>
                <a:latin typeface="Georgia"/>
                <a:ea typeface="Georgia"/>
                <a:cs typeface="Georgia"/>
                <a:sym typeface="Georgia"/>
              </a:rPr>
              <a:t>Wrapping it up…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Timeline:  Fall/Winter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6096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Parents		</a:t>
            </a:r>
          </a:p>
        </p:txBody>
      </p:sp>
      <p:sp>
        <p:nvSpPr>
          <p:cNvPr id="332" name="Shape 332"/>
          <p:cNvSpPr txBox="1"/>
          <p:nvPr>
            <p:ph idx="2" type="body"/>
          </p:nvPr>
        </p:nvSpPr>
        <p:spPr>
          <a:xfrm>
            <a:off x="4724400" y="1447800"/>
            <a:ext cx="3962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</a:t>
            </a:r>
          </a:p>
        </p:txBody>
      </p:sp>
      <p:sp>
        <p:nvSpPr>
          <p:cNvPr id="333" name="Shape 333"/>
          <p:cNvSpPr txBox="1"/>
          <p:nvPr>
            <p:ph idx="3" type="body"/>
          </p:nvPr>
        </p:nvSpPr>
        <p:spPr>
          <a:xfrm>
            <a:off x="533400" y="2247900"/>
            <a:ext cx="4114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Get Naviance access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Rank priorities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Begin conversation about cost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Assist with scholarship search</a:t>
            </a: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31140" lvl="1" marL="548640" marR="0" rtl="0" algn="l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4" name="Shape 334"/>
          <p:cNvSpPr txBox="1"/>
          <p:nvPr>
            <p:ph idx="4" type="body"/>
          </p:nvPr>
        </p:nvSpPr>
        <p:spPr>
          <a:xfrm>
            <a:off x="4645025" y="2174874"/>
            <a:ext cx="4346575" cy="422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Self search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Rank priorities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 for testing &amp; register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Considering AP/IB testing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Scholarship search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Continue to work hard in school; meet with counselor as needed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Register NCAA Clearinghouse if DI or DII athlete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Timeline: Spring/Summer</a:t>
            </a:r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Parents	</a:t>
            </a:r>
          </a:p>
        </p:txBody>
      </p:sp>
      <p:sp>
        <p:nvSpPr>
          <p:cNvPr id="341" name="Shape 341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</a:t>
            </a:r>
          </a:p>
        </p:txBody>
      </p:sp>
      <p:sp>
        <p:nvSpPr>
          <p:cNvPr id="342" name="Shape 342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FAFSA4caster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Net Price Calculators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Assist with student’s scholarship search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Complete Senior Parent/Guardian Recommendation in Naviance</a:t>
            </a:r>
          </a:p>
        </p:txBody>
      </p:sp>
      <p:sp>
        <p:nvSpPr>
          <p:cNvPr id="343" name="Shape 343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ACT/SAT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Select challenging senior classes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Continue with college visits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Start organizing college app materials</a:t>
            </a:r>
          </a:p>
          <a:p>
            <a:pPr indent="-274320" lvl="0" marL="274320" marR="0" rtl="0" algn="l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Narrow college list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Coming up…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914400" y="14478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FAFSA Presentation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Jan 7, 7pm Auditorium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Geared for Seniors and Parents, Juniors welcome</a:t>
            </a: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 Search II: Selective Schools and Secondary Factors 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March 22, 7pm Auditorium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Secondary Admission Factors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Competitive Colleges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SAT II Subject Tests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Recommendations</a:t>
            </a:r>
          </a:p>
          <a:p>
            <a:pPr indent="-23876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Preparing over summer months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838200" y="403860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 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914400" y="4953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148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Presentation available: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8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Southwest website→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8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Departments → Counseling→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8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Archived Presentations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Step 1: Interests &amp; Preferences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914400" y="1447800"/>
            <a:ext cx="77724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Determine interests &amp; preferences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Academic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(large classes vs. small groups; competitive environment vs. collaborative; discussion based vs. lecture; research opportunities, theory vs. application)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Personal/Social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(religious affiliation; Greek system; athletic opportunities; artistic opportunities)</a:t>
            </a: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Location 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(urban vs. small town; proximity to family; proximity to urban centers; proximity to outdoors)</a:t>
            </a:r>
          </a:p>
          <a:p>
            <a: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Prioritize in order of importance to you</a:t>
            </a: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38760" lvl="2" marL="822960" marR="0" rtl="0" algn="l">
              <a:spcBef>
                <a:spcPts val="370"/>
              </a:spcBef>
              <a:buClr>
                <a:srgbClr val="C2ACAA"/>
              </a:buClr>
              <a:buSzPct val="8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5334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 &amp; Parent Preferences </a:t>
            </a:r>
            <a:b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May Be Different</a:t>
            </a:r>
          </a:p>
        </p:txBody>
      </p:sp>
      <p:graphicFrame>
        <p:nvGraphicFramePr>
          <p:cNvPr id="130" name="Shape 130"/>
          <p:cNvGraphicFramePr/>
          <p:nvPr/>
        </p:nvGraphicFramePr>
        <p:xfrm>
          <a:off x="457200" y="1905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{F04CC9FA-610B-4BA4-B19A-98649D99D217}</a:tableStyleId>
              </a:tblPr>
              <a:tblGrid>
                <a:gridCol w="1741500"/>
                <a:gridCol w="3324675"/>
                <a:gridCol w="3315800"/>
              </a:tblGrid>
              <a:tr h="814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College Feature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Student Preference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Parent  Preference</a:t>
                      </a:r>
                    </a:p>
                  </a:txBody>
                  <a:tcPr marT="45725" marB="45725" marR="91450" marL="91450" anchor="ctr"/>
                </a:tc>
              </a:tr>
              <a:tr h="47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/>
                        <a:t>Academic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Large lecture</a:t>
                      </a:r>
                      <a:r>
                        <a:rPr lang="en-US" sz="1800"/>
                        <a:t> classes. 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“Less noticeable if I sleep in and miss class.”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Large lecture classes.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“May</a:t>
                      </a:r>
                      <a:r>
                        <a:rPr i="1" lang="en-US" sz="1800"/>
                        <a:t> mean cheaper tuition…”</a:t>
                      </a:r>
                    </a:p>
                  </a:txBody>
                  <a:tcPr marT="45725" marB="45725" marR="91450" marL="91450"/>
                </a:tc>
              </a:tr>
              <a:tr h="47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/>
                        <a:t>Location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Far from home.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“Freedom!”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Close to home.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“Not too</a:t>
                      </a:r>
                      <a:r>
                        <a:rPr i="1" lang="en-US" sz="1800"/>
                        <a:t> much freedom…”</a:t>
                      </a:r>
                    </a:p>
                  </a:txBody>
                  <a:tcPr marT="45725" marB="45725" marR="91450" marL="91450"/>
                </a:tc>
              </a:tr>
              <a:tr h="47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/>
                        <a:t>Cost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0" lang="en-US" sz="1800"/>
                        <a:t>Not</a:t>
                      </a:r>
                      <a:r>
                        <a:rPr i="0" lang="en-US" sz="1800"/>
                        <a:t> important. 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i="0"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“$5,000?</a:t>
                      </a:r>
                      <a:r>
                        <a:rPr i="1" lang="en-US" sz="1800"/>
                        <a:t>  $50,000? What’s the difference”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Absolutely important.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i="1" lang="en-US" sz="1800"/>
                        <a:t>“That’s the</a:t>
                      </a:r>
                      <a:r>
                        <a:rPr i="1" lang="en-US" sz="1800"/>
                        <a:t> tuition </a:t>
                      </a:r>
                      <a:r>
                        <a:rPr i="1" lang="en-US" sz="1800"/>
                        <a:t>PER YEAR?”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81000" y="27463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Step 2: Explore &amp; Gather Information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6002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Online research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Naviance 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Princeton Review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 Niche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CollegeBoard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“Hit the Streets”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Campus Tours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Project Success Tours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 Southwest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Licensed School Counselors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AchieveMpls Career &amp; College Center (CCC)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C2ACAA"/>
              </a:buClr>
              <a:buSzPct val="82763"/>
              <a:buFont typeface="Noto Sans Symbols"/>
              <a:buChar char="●"/>
            </a:pPr>
            <a:r>
              <a:rPr b="0" i="0" lang="en-US" sz="185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College representative visits</a:t>
            </a:r>
          </a:p>
          <a:p>
            <a:pPr indent="-238760" lvl="2" marL="822960" marR="0" rtl="0" algn="l">
              <a:lnSpc>
                <a:spcPct val="90000"/>
              </a:lnSpc>
              <a:spcBef>
                <a:spcPts val="370"/>
              </a:spcBef>
              <a:buClr>
                <a:srgbClr val="C2ACAA"/>
              </a:buClr>
              <a:buSzPct val="82763"/>
              <a:buFont typeface="Noto Sans Symbols"/>
              <a:buChar char="●"/>
            </a:pPr>
            <a:r>
              <a:rPr b="0" i="0" lang="en-US" sz="185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Naviance</a:t>
            </a:r>
          </a:p>
        </p:txBody>
      </p:sp>
      <p:sp>
        <p:nvSpPr>
          <p:cNvPr id="137" name="Shape 137"/>
          <p:cNvSpPr/>
          <p:nvPr/>
        </p:nvSpPr>
        <p:spPr>
          <a:xfrm>
            <a:off x="5257800" y="1524000"/>
            <a:ext cx="2895600" cy="11430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8" name="Shape 138"/>
          <p:cNvSpPr/>
          <p:nvPr/>
        </p:nvSpPr>
        <p:spPr>
          <a:xfrm rot="10800000">
            <a:off x="5120184" y="3352799"/>
            <a:ext cx="3033215" cy="12954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259355" y="2819400"/>
            <a:ext cx="231185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rgbClr val="711806"/>
                </a:solidFill>
                <a:latin typeface="Georgia"/>
                <a:ea typeface="Georgia"/>
                <a:cs typeface="Georgia"/>
                <a:sym typeface="Georgia"/>
              </a:rPr>
              <a:t>Explore College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rgbClr val="711806"/>
                </a:solidFill>
                <a:latin typeface="Georgia"/>
                <a:ea typeface="Georgia"/>
                <a:cs typeface="Georgia"/>
                <a:sym typeface="Georgia"/>
              </a:rPr>
              <a:t>Options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560654" y="2475692"/>
            <a:ext cx="246413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rgbClr val="711806"/>
                </a:solidFill>
                <a:latin typeface="Georgia"/>
                <a:ea typeface="Georgia"/>
                <a:cs typeface="Georgia"/>
                <a:sym typeface="Georgia"/>
              </a:rPr>
              <a:t>Reflect &amp; Update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rgbClr val="711806"/>
                </a:solidFill>
                <a:latin typeface="Georgia"/>
                <a:ea typeface="Georgia"/>
                <a:cs typeface="Georgia"/>
                <a:sym typeface="Georgia"/>
              </a:rPr>
              <a:t>Priorities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772575" y="16625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Step 3: Start &amp; Keep a List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52400" y="1371600"/>
            <a:ext cx="5562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Keep a running list 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School name and WHY interesting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Start broad OR Start small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Lots of interest? Add them all, then sort out as you get more information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Have a top choice school? Find similar options to expand the list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 for first degree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Consider end goal, first degree first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Cost: Don’t rule out at this point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aware, but consider all options</a:t>
            </a:r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FAFSA estimators, Net Price Calculators</a:t>
            </a:r>
          </a:p>
          <a:p>
            <a:pPr indent="-2540" lvl="1" marL="320040" marR="0" rtl="0" algn="l">
              <a:lnSpc>
                <a:spcPct val="90000"/>
              </a:lnSpc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C:\Users\dajas098\AppData\Local\Microsoft\Windows\Temporary Internet Files\Content.IE5\9MF9O7ZZ\MC900439595[1].png"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2209800"/>
            <a:ext cx="3058575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5638800" y="1295400"/>
            <a:ext cx="3048000" cy="914399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Initial Search:  15-25 colleges</a:t>
            </a:r>
          </a:p>
        </p:txBody>
      </p:sp>
      <p:sp>
        <p:nvSpPr>
          <p:cNvPr id="149" name="Shape 149"/>
          <p:cNvSpPr/>
          <p:nvPr/>
        </p:nvSpPr>
        <p:spPr>
          <a:xfrm rot="5400000">
            <a:off x="6857454" y="5639344"/>
            <a:ext cx="991689" cy="838199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7848600" y="5348150"/>
            <a:ext cx="1219199" cy="143365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6227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By end of Summer:6-9 colleges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Success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perfect school = myth</a:t>
            </a:r>
          </a:p>
          <a:p>
            <a:pPr indent="-274320" lvl="0" marL="274320" marR="0" rtl="0" algn="l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Invest the time now</a:t>
            </a:r>
          </a:p>
          <a:p>
            <a:pPr indent="-231140" lvl="1" marL="54864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Senior year will be busy with applications</a:t>
            </a:r>
          </a:p>
          <a:p>
            <a:pPr indent="-274320" lvl="0" marL="274320" marR="0" rtl="0" algn="l">
              <a:spcBef>
                <a:spcPts val="11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are the consumer</a:t>
            </a:r>
          </a:p>
          <a:p>
            <a:pPr indent="-231140" lvl="1" marL="548640" marR="0" rtl="0" algn="l">
              <a:spcBef>
                <a:spcPts val="9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Shop for a good fit for you, for now</a:t>
            </a:r>
          </a:p>
          <a:p>
            <a:pPr indent="-238760" lvl="2" marL="822960" marR="0" rtl="0" algn="l">
              <a:spcBef>
                <a:spcPts val="9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Ideals</a:t>
            </a:r>
          </a:p>
          <a:p>
            <a:pPr indent="-238760" lvl="2" marL="822960" marR="0" rtl="0" algn="l">
              <a:spcBef>
                <a:spcPts val="9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Standards</a:t>
            </a:r>
          </a:p>
          <a:p>
            <a:pPr indent="-238760" lvl="2" marL="822960" marR="0" rtl="0" algn="l">
              <a:spcBef>
                <a:spcPts val="9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Belief</a:t>
            </a:r>
          </a:p>
          <a:p>
            <a:pPr indent="-238760" lvl="2" marL="822960" marR="0" rtl="0" algn="l">
              <a:spcBef>
                <a:spcPts val="9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Budget</a:t>
            </a:r>
          </a:p>
          <a:p>
            <a:pPr indent="-238760" lvl="2" marL="822960" marR="0" rtl="0" algn="l">
              <a:spcBef>
                <a:spcPts val="970"/>
              </a:spcBef>
              <a:spcAft>
                <a:spcPts val="0"/>
              </a:spcAft>
              <a:buClr>
                <a:srgbClr val="C2ACAA"/>
              </a:buClr>
              <a:buSzPct val="8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Abilities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Other things to consider…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% that graduate in 4-5 years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Retention Rates (how many students choose to stay)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Diversity of student body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Graduate school placement rates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“Brand” names, “good” schools, and influence of friends</a:t>
            </a:r>
          </a:p>
          <a:p>
            <a:pPr indent="0" lvl="0" marL="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17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Scholarship opportunities from colleges</a:t>
            </a:r>
            <a:r>
              <a:rPr b="1" i="0" lang="en-US" sz="240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Academic (merit-based)</a:t>
            </a:r>
          </a:p>
          <a:p>
            <a:pPr indent="-231140" lvl="1" marL="54864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Need-based</a:t>
            </a:r>
          </a:p>
          <a:p>
            <a:pPr indent="-228600" lvl="1" marL="2794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Likelihood of Admission (Safety/Target/Reach)</a:t>
            </a:r>
            <a:r>
              <a:rPr b="1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</a:p>
          <a:p>
            <a:pPr indent="-228600" lvl="1" marL="2794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772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1" marL="50800" marR="0" rtl="0" algn="l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2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</a:t>
            </a:r>
            <a:r>
              <a:rPr b="0" i="1" lang="en-US" sz="175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careful of ruling out colleges you’re highly interested in for these reasons alone</a:t>
            </a:r>
            <a:r>
              <a:rPr b="0" i="0" lang="en-US" sz="175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b="0" i="1" lang="en-US" sz="175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Admissibility and Financial Aid should be considered in your search, but you won’t know definitively until you have applied.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quity">
  <a:themeElements>
    <a:clrScheme name="Hardcover">
      <a:dk1>
        <a:srgbClr val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